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4"/>
    <p:sldMasterId id="2147483709" r:id="rId5"/>
  </p:sldMasterIdLst>
  <p:notesMasterIdLst>
    <p:notesMasterId r:id="rId18"/>
  </p:notesMasterIdLst>
  <p:handoutMasterIdLst>
    <p:handoutMasterId r:id="rId19"/>
  </p:handoutMasterIdLst>
  <p:sldIdLst>
    <p:sldId id="288" r:id="rId6"/>
    <p:sldId id="718" r:id="rId7"/>
    <p:sldId id="258" r:id="rId8"/>
    <p:sldId id="719" r:id="rId9"/>
    <p:sldId id="720" r:id="rId10"/>
    <p:sldId id="351" r:id="rId11"/>
    <p:sldId id="721" r:id="rId12"/>
    <p:sldId id="722" r:id="rId13"/>
    <p:sldId id="349" r:id="rId14"/>
    <p:sldId id="285" r:id="rId15"/>
    <p:sldId id="724" r:id="rId16"/>
    <p:sldId id="72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8C02"/>
    <a:srgbClr val="1B354E"/>
    <a:srgbClr val="92D050"/>
    <a:srgbClr val="0B2F3C"/>
    <a:srgbClr val="BFBFBF"/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0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354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6B1D33C-D256-4410-A040-64F32580C9B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026ABC-E9D4-44A2-827F-B91FEEE748F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E80804-44F1-46EC-9C57-CBC3F0758E2E}" type="datetimeFigureOut">
              <a:rPr lang="en-GB" smtClean="0"/>
              <a:t>19/04/2021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101E33-3931-4348-9364-0333219B655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2A4759-4D38-40F7-8124-4D283A03E11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8B4C3B-4A66-4427-84AE-17891A78A3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485610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803772-4D7F-C342-BB68-ADFAF98630DD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DF9D82-82BD-9B48-9685-E5B7F2B1F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314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F4672-6D3F-455E-9F32-1EF28FB84892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1529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F4672-6D3F-455E-9F32-1EF28FB84892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3713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 Front Page – 1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DED2A6F5-CD2E-974B-AA41-D461CAE0B5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4100" name="Rectangle 4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071294" y="4002620"/>
            <a:ext cx="8534400" cy="684906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FontTx/>
              <a:buNone/>
              <a:defRPr sz="3400" b="1">
                <a:solidFill>
                  <a:srgbClr val="F18C02"/>
                </a:solidFill>
              </a:defRPr>
            </a:lvl1pPr>
          </a:lstStyle>
          <a:p>
            <a:r>
              <a:rPr lang="en-GB" noProof="0" dirty="0"/>
              <a:t>Project Title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608A14B-193F-480E-8D8C-0850619AC7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1295" y="4934133"/>
            <a:ext cx="5619721" cy="400109"/>
          </a:xfrm>
          <a:prstGeom prst="rect">
            <a:avLst/>
          </a:prstGeom>
        </p:spPr>
        <p:txBody>
          <a:bodyPr/>
          <a:lstStyle>
            <a:lvl1pPr>
              <a:buNone/>
              <a:defRPr sz="2000" b="1">
                <a:solidFill>
                  <a:schemeClr val="bg1"/>
                </a:solidFill>
                <a:latin typeface="+mn-lt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GB" dirty="0"/>
              <a:t>Title of report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FCBBA3AE-7233-4AD4-AE19-8BD08D3336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71294" y="5286686"/>
            <a:ext cx="5619721" cy="400109"/>
          </a:xfrm>
          <a:prstGeom prst="rect">
            <a:avLst/>
          </a:prstGeom>
        </p:spPr>
        <p:txBody>
          <a:bodyPr/>
          <a:lstStyle>
            <a:lvl1pPr>
              <a:buNone/>
              <a:defRPr sz="2000" b="1">
                <a:solidFill>
                  <a:schemeClr val="bg1"/>
                </a:solidFill>
                <a:latin typeface="+mn-lt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GB" dirty="0"/>
              <a:t>Document number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3B4619D-F970-41F3-AED3-B6EFA8CA3E9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71294" y="5629540"/>
            <a:ext cx="5619721" cy="400109"/>
          </a:xfrm>
          <a:prstGeom prst="rect">
            <a:avLst/>
          </a:prstGeom>
        </p:spPr>
        <p:txBody>
          <a:bodyPr/>
          <a:lstStyle>
            <a:lvl1pPr>
              <a:buNone/>
              <a:defRPr sz="2000" b="0">
                <a:solidFill>
                  <a:schemeClr val="bg1"/>
                </a:solidFill>
                <a:latin typeface="+mn-lt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GB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820759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Lef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B0187884-4799-574C-A79F-47EFD905AE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3818" y="375506"/>
            <a:ext cx="7080481" cy="8572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 hasCustomPrompt="1"/>
          </p:nvPr>
        </p:nvSpPr>
        <p:spPr>
          <a:xfrm>
            <a:off x="4463818" y="1556792"/>
            <a:ext cx="7080481" cy="442849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Tx/>
              <a:buBlip>
                <a:blip r:embed="rId3"/>
              </a:buBlip>
              <a:defRPr>
                <a:solidFill>
                  <a:schemeClr val="tx2"/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  <a:latin typeface="+mn-lt"/>
              </a:defRPr>
            </a:lvl2pPr>
            <a:lvl3pPr>
              <a:defRPr>
                <a:solidFill>
                  <a:schemeClr val="tx2"/>
                </a:solidFill>
                <a:latin typeface="+mn-lt"/>
              </a:defRPr>
            </a:lvl3pPr>
            <a:lvl4pPr>
              <a:defRPr>
                <a:solidFill>
                  <a:schemeClr val="tx2"/>
                </a:solidFill>
                <a:latin typeface="+mn-lt"/>
              </a:defRPr>
            </a:lvl4pPr>
            <a:lvl5pPr>
              <a:defRPr>
                <a:solidFill>
                  <a:schemeClr val="tx2"/>
                </a:solidFill>
                <a:latin typeface="+mn-lt"/>
              </a:defRPr>
            </a:lvl5pPr>
          </a:lstStyle>
          <a:p>
            <a:r>
              <a:rPr lang="en-GB" noProof="0"/>
              <a:t>Good place to put an image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 (do you need this?)</a:t>
            </a:r>
          </a:p>
          <a:p>
            <a:pPr lvl="4"/>
            <a:r>
              <a:rPr lang="en-GB" noProof="0"/>
              <a:t>Fifth level (you really shouldn’t be using this)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3019" y="64482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b="0" dirty="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/>
              <a:t>010-002-001R J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94FA119-B1D6-0444-B422-0028F155B728}"/>
              </a:ext>
            </a:extLst>
          </p:cNvPr>
          <p:cNvSpPr/>
          <p:nvPr userDrawn="1"/>
        </p:nvSpPr>
        <p:spPr>
          <a:xfrm>
            <a:off x="4562674" y="1170130"/>
            <a:ext cx="2319332" cy="62626"/>
          </a:xfrm>
          <a:prstGeom prst="rect">
            <a:avLst/>
          </a:prstGeom>
          <a:solidFill>
            <a:srgbClr val="F18C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39359721-8ABD-456A-87C9-BE5571E0CE86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378374" y="1153629"/>
            <a:ext cx="3499324" cy="66761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lang="en-US" sz="2400" b="1" kern="1200" dirty="0" smtClean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5pPr>
          </a:lstStyle>
          <a:p>
            <a:r>
              <a:rPr lang="en-GB" noProof="0" dirty="0"/>
              <a:t>Optional subtitle</a:t>
            </a:r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875A8283-C401-4A12-B86B-4ED224AF9EDC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378374" y="1556792"/>
            <a:ext cx="3499324" cy="44284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lang="en-US" sz="2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5pPr>
          </a:lstStyle>
          <a:p>
            <a:r>
              <a:rPr lang="en-GB" noProof="0" dirty="0"/>
              <a:t>Summarise the content</a:t>
            </a:r>
          </a:p>
        </p:txBody>
      </p:sp>
    </p:spTree>
    <p:extLst>
      <p:ext uri="{BB962C8B-B14F-4D97-AF65-F5344CB8AC3E}">
        <p14:creationId xmlns:p14="http://schemas.microsoft.com/office/powerpoint/2010/main" val="737977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DF628BC-8295-1B4B-9141-9B1D8EF59B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9918D6-6F4D-403F-80B2-CC3661A65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51F6D8-3B6D-449C-8344-ECB712A82ECE}"/>
              </a:ext>
            </a:extLst>
          </p:cNvPr>
          <p:cNvSpPr txBox="1"/>
          <p:nvPr userDrawn="1"/>
        </p:nvSpPr>
        <p:spPr>
          <a:xfrm>
            <a:off x="4275658" y="1960721"/>
            <a:ext cx="3661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Challenge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082BC0-87A2-44A0-BB3A-2F7FABAC1145}"/>
              </a:ext>
            </a:extLst>
          </p:cNvPr>
          <p:cNvSpPr txBox="1"/>
          <p:nvPr userDrawn="1"/>
        </p:nvSpPr>
        <p:spPr>
          <a:xfrm>
            <a:off x="360600" y="4715852"/>
            <a:ext cx="35634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 work</a:t>
            </a:r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EF6F48A5-38F0-4D23-9FAC-15C2D160858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75658" y="2292338"/>
            <a:ext cx="3518407" cy="233681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chemeClr val="tx2"/>
                </a:solidFill>
                <a:latin typeface="+mj-lt"/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5pPr>
          </a:lstStyle>
          <a:p>
            <a:r>
              <a:rPr lang="en-US" dirty="0"/>
              <a:t>Outline of the challenge. What is the problem we’re trying to address?</a:t>
            </a:r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A7F4E1DB-5D9F-44CD-841B-B16ECDC892A1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57527" y="5009755"/>
            <a:ext cx="7436537" cy="1423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chemeClr val="tx2"/>
                </a:solidFill>
                <a:latin typeface="+mj-lt"/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5pPr>
          </a:lstStyle>
          <a:p>
            <a:r>
              <a:rPr lang="en-US" dirty="0"/>
              <a:t>Outline of the work </a:t>
            </a:r>
            <a:r>
              <a:rPr lang="en-GB" noProof="0" dirty="0"/>
              <a:t>done</a:t>
            </a:r>
          </a:p>
        </p:txBody>
      </p:sp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7A08D1E6-D40D-4788-8E70-1BD30B6CCE1E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8561233" y="1786391"/>
            <a:ext cx="3270167" cy="4395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lang="en-US" sz="24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5pPr>
          </a:lstStyle>
          <a:p>
            <a:r>
              <a:rPr lang="en-US" dirty="0"/>
              <a:t>What was the outcome of the work, and the benefit for the customer?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A7C55C00-7869-4F27-8A6C-58B35426A722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24967" y="1447114"/>
            <a:ext cx="3661920" cy="318203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Tx/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5pPr>
          </a:lstStyle>
          <a:p>
            <a:r>
              <a:rPr lang="en-US" dirty="0"/>
              <a:t>Image placeholder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94EFE070-D819-4F4B-8907-2F43F979DC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3019" y="64482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b="0" dirty="0">
                <a:solidFill>
                  <a:schemeClr val="tx2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 dirty="0"/>
              <a:t>010-002-001R J</a:t>
            </a:r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7D0AC15E-8295-1743-9440-7A39A0EA356A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561233" y="1330640"/>
            <a:ext cx="3518407" cy="5552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 b="1">
                <a:solidFill>
                  <a:srgbClr val="1B354E"/>
                </a:solidFill>
                <a:latin typeface="+mn-lt"/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5pPr>
          </a:lstStyle>
          <a:p>
            <a:r>
              <a:rPr lang="en-GB" noProof="0" dirty="0"/>
              <a:t>Outcome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02F770-4671-1A49-9CCD-C206EA65E524}"/>
              </a:ext>
            </a:extLst>
          </p:cNvPr>
          <p:cNvSpPr/>
          <p:nvPr userDrawn="1"/>
        </p:nvSpPr>
        <p:spPr>
          <a:xfrm>
            <a:off x="680324" y="1170130"/>
            <a:ext cx="2319332" cy="62626"/>
          </a:xfrm>
          <a:prstGeom prst="rect">
            <a:avLst/>
          </a:prstGeom>
          <a:solidFill>
            <a:srgbClr val="F18C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09410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(Customisab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907C2EC-91DE-1F45-9529-848CC0FB8F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9918D6-6F4D-403F-80B2-CC3661A65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151B8E7-1CA7-40BE-8EE8-9AF9485DB688}"/>
              </a:ext>
            </a:extLst>
          </p:cNvPr>
          <p:cNvSpPr/>
          <p:nvPr userDrawn="1"/>
        </p:nvSpPr>
        <p:spPr>
          <a:xfrm>
            <a:off x="680324" y="1170130"/>
            <a:ext cx="2319332" cy="62626"/>
          </a:xfrm>
          <a:prstGeom prst="rect">
            <a:avLst/>
          </a:prstGeom>
          <a:solidFill>
            <a:srgbClr val="F18C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EF6F48A5-38F0-4D23-9FAC-15C2D160858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75658" y="2292338"/>
            <a:ext cx="3518407" cy="233681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chemeClr val="tx2"/>
                </a:solidFill>
                <a:latin typeface="+mj-lt"/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5pPr>
          </a:lstStyle>
          <a:p>
            <a:r>
              <a:rPr lang="en-US" dirty="0"/>
              <a:t>Outline of the challenge. What is the problem we’re trying to address?</a:t>
            </a:r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A7F4E1DB-5D9F-44CD-841B-B16ECDC892A1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57528" y="5009755"/>
            <a:ext cx="4048320" cy="1423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chemeClr val="tx2"/>
                </a:solidFill>
                <a:latin typeface="+mj-lt"/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5pPr>
          </a:lstStyle>
          <a:p>
            <a:r>
              <a:rPr lang="en-US" dirty="0"/>
              <a:t>Outline of the work done</a:t>
            </a:r>
          </a:p>
        </p:txBody>
      </p:sp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7A08D1E6-D40D-4788-8E70-1BD30B6CCE1E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8561233" y="1786391"/>
            <a:ext cx="3270167" cy="4395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lang="en-US" sz="24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5pPr>
          </a:lstStyle>
          <a:p>
            <a:r>
              <a:rPr lang="en-US" dirty="0"/>
              <a:t>What was the outcome of the work, and the benefit for the customer?</a:t>
            </a:r>
          </a:p>
          <a:p>
            <a:endParaRPr lang="en-GB" noProof="0" dirty="0"/>
          </a:p>
          <a:p>
            <a:r>
              <a:rPr lang="en-US" dirty="0"/>
              <a:t>Sometimes our examples have more information.</a:t>
            </a:r>
          </a:p>
          <a:p>
            <a:endParaRPr lang="en-US" dirty="0"/>
          </a:p>
          <a:p>
            <a:r>
              <a:rPr lang="en-US" dirty="0"/>
              <a:t>Try and keep the more succinct style where possible.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A7C55C00-7869-4F27-8A6C-58B35426A722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24967" y="1447114"/>
            <a:ext cx="3661920" cy="318203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Tx/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5pPr>
          </a:lstStyle>
          <a:p>
            <a:r>
              <a:rPr lang="en-US" dirty="0"/>
              <a:t>Image placeholder</a:t>
            </a:r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D19A5F2B-9F14-420D-B198-EDD88200356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75657" y="1956465"/>
            <a:ext cx="3518407" cy="5552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8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5pPr>
          </a:lstStyle>
          <a:p>
            <a:r>
              <a:rPr lang="en-GB" noProof="0" dirty="0"/>
              <a:t>Challenge</a:t>
            </a:r>
          </a:p>
        </p:txBody>
      </p:sp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3B4C2A7D-35FE-4501-B859-A60B49B3DFC9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354455" y="4716610"/>
            <a:ext cx="3518407" cy="5552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8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5pPr>
          </a:lstStyle>
          <a:p>
            <a:r>
              <a:rPr lang="en-US" dirty="0"/>
              <a:t>Our work</a:t>
            </a:r>
          </a:p>
        </p:txBody>
      </p:sp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4434019A-1CAD-4290-BD07-95CCB70DF3B8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561233" y="1330640"/>
            <a:ext cx="3518407" cy="5552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 b="1">
                <a:solidFill>
                  <a:srgbClr val="1B354E"/>
                </a:solidFill>
                <a:latin typeface="+mn-lt"/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5pPr>
          </a:lstStyle>
          <a:p>
            <a:r>
              <a:rPr lang="en-GB" noProof="0" dirty="0"/>
              <a:t>Outcome</a:t>
            </a:r>
          </a:p>
        </p:txBody>
      </p:sp>
      <p:sp>
        <p:nvSpPr>
          <p:cNvPr id="22" name="Content Placeholder 4">
            <a:extLst>
              <a:ext uri="{FF2B5EF4-FFF2-40B4-BE49-F238E27FC236}">
                <a16:creationId xmlns:a16="http://schemas.microsoft.com/office/drawing/2014/main" id="{0D746B9D-C248-48D4-80B6-E18D883C79D8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849043" y="4941169"/>
            <a:ext cx="2897255" cy="15413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Tx/>
              <a:buNone/>
              <a:defRPr sz="1800">
                <a:solidFill>
                  <a:schemeClr val="tx2"/>
                </a:solidFill>
                <a:latin typeface="+mj-lt"/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5pPr>
          </a:lstStyle>
          <a:p>
            <a:r>
              <a:rPr lang="en-GB" noProof="0" dirty="0"/>
              <a:t>Image</a:t>
            </a:r>
            <a:r>
              <a:rPr lang="en-US" dirty="0"/>
              <a:t> placeholder</a:t>
            </a:r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00E0B703-8C4B-B142-9DF1-B52BE8418F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3019" y="64482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b="0" dirty="0">
                <a:solidFill>
                  <a:schemeClr val="tx2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 dirty="0"/>
              <a:t>010-002-001R J</a:t>
            </a:r>
          </a:p>
        </p:txBody>
      </p:sp>
    </p:spTree>
    <p:extLst>
      <p:ext uri="{BB962C8B-B14F-4D97-AF65-F5344CB8AC3E}">
        <p14:creationId xmlns:p14="http://schemas.microsoft.com/office/powerpoint/2010/main" val="4744140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 Front Page – 1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DED2A6F5-CD2E-974B-AA41-D461CAE0B5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4100" name="Rectangle 4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071294" y="4002620"/>
            <a:ext cx="8534400" cy="684906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FontTx/>
              <a:buNone/>
              <a:defRPr sz="3400" b="1">
                <a:solidFill>
                  <a:srgbClr val="F18C02"/>
                </a:solidFill>
              </a:defRPr>
            </a:lvl1pPr>
          </a:lstStyle>
          <a:p>
            <a:r>
              <a:rPr lang="en-GB" noProof="0" dirty="0"/>
              <a:t>Project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C0CF20-0A74-45F9-B150-ABDC80A139F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1295" y="4934133"/>
            <a:ext cx="5619721" cy="400109"/>
          </a:xfrm>
          <a:prstGeom prst="rect">
            <a:avLst/>
          </a:prstGeom>
        </p:spPr>
        <p:txBody>
          <a:bodyPr/>
          <a:lstStyle>
            <a:lvl1pPr>
              <a:buNone/>
              <a:defRPr sz="2000" b="1">
                <a:solidFill>
                  <a:schemeClr val="bg1"/>
                </a:solidFill>
                <a:latin typeface="+mn-lt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GB" dirty="0"/>
              <a:t>Title of report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8C9098A-DAA3-40E3-91D5-B7C02B7B92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71294" y="5286686"/>
            <a:ext cx="5619721" cy="400109"/>
          </a:xfrm>
          <a:prstGeom prst="rect">
            <a:avLst/>
          </a:prstGeom>
        </p:spPr>
        <p:txBody>
          <a:bodyPr/>
          <a:lstStyle>
            <a:lvl1pPr>
              <a:buNone/>
              <a:defRPr sz="2000" b="1">
                <a:solidFill>
                  <a:schemeClr val="bg1"/>
                </a:solidFill>
                <a:latin typeface="+mn-lt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GB" dirty="0"/>
              <a:t>Document number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63454B2-DEAF-4303-8F5F-4B0AF8288B2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71294" y="5629540"/>
            <a:ext cx="5619721" cy="400109"/>
          </a:xfrm>
          <a:prstGeom prst="rect">
            <a:avLst/>
          </a:prstGeom>
        </p:spPr>
        <p:txBody>
          <a:bodyPr/>
          <a:lstStyle>
            <a:lvl1pPr>
              <a:buNone/>
              <a:defRPr sz="2000" b="0">
                <a:solidFill>
                  <a:schemeClr val="bg1"/>
                </a:solidFill>
                <a:latin typeface="+mn-lt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GB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9155824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 Front Page –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1B81A377-7EC4-3E4A-BE27-9974836CE8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F1474DC8-1E89-C84A-9F8F-7BE2210FAE1E}"/>
              </a:ext>
            </a:extLst>
          </p:cNvPr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071294" y="4002620"/>
            <a:ext cx="8534400" cy="684906"/>
          </a:xfrm>
          <a:prstGeom prst="rect">
            <a:avLst/>
          </a:prstGeom>
          <a:noFill/>
        </p:spPr>
        <p:txBody>
          <a:bodyPr wrap="square"/>
          <a:lstStyle>
            <a:lvl1pPr marL="0" indent="0" algn="l">
              <a:buFontTx/>
              <a:buNone/>
              <a:defRPr sz="3400" b="1">
                <a:solidFill>
                  <a:srgbClr val="F18C02"/>
                </a:solidFill>
              </a:defRPr>
            </a:lvl1pPr>
          </a:lstStyle>
          <a:p>
            <a:r>
              <a:rPr lang="en-GB" noProof="0" dirty="0"/>
              <a:t>Project Title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E7F61A0A-6203-4310-9D1E-E11D74B784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1295" y="4934133"/>
            <a:ext cx="5619721" cy="400109"/>
          </a:xfrm>
          <a:prstGeom prst="rect">
            <a:avLst/>
          </a:prstGeom>
        </p:spPr>
        <p:txBody>
          <a:bodyPr/>
          <a:lstStyle>
            <a:lvl1pPr>
              <a:buNone/>
              <a:defRPr sz="2000" b="1">
                <a:solidFill>
                  <a:schemeClr val="bg1"/>
                </a:solidFill>
                <a:latin typeface="+mn-lt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GB" dirty="0"/>
              <a:t>Title of report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70A9E5A-53E3-456E-BFB5-BBFE0A005A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71294" y="5286686"/>
            <a:ext cx="5619721" cy="400109"/>
          </a:xfrm>
          <a:prstGeom prst="rect">
            <a:avLst/>
          </a:prstGeom>
        </p:spPr>
        <p:txBody>
          <a:bodyPr/>
          <a:lstStyle>
            <a:lvl1pPr>
              <a:buNone/>
              <a:defRPr sz="2000" b="1">
                <a:solidFill>
                  <a:schemeClr val="bg1"/>
                </a:solidFill>
                <a:latin typeface="+mn-lt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GB" dirty="0"/>
              <a:t>Document number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2B4ADB98-0512-40B8-AB0A-1AD34B4E68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71294" y="5629540"/>
            <a:ext cx="5619721" cy="400109"/>
          </a:xfrm>
          <a:prstGeom prst="rect">
            <a:avLst/>
          </a:prstGeom>
        </p:spPr>
        <p:txBody>
          <a:bodyPr/>
          <a:lstStyle>
            <a:lvl1pPr>
              <a:buNone/>
              <a:defRPr sz="2000" b="0">
                <a:solidFill>
                  <a:schemeClr val="bg1"/>
                </a:solidFill>
                <a:latin typeface="+mn-lt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GB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3755750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887E9D46-9B04-469E-A73C-613ADAFD35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0ECE6BED-6BD1-0447-A2FA-3E89E8BEF3C1}"/>
              </a:ext>
            </a:extLst>
          </p:cNvPr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071294" y="2744094"/>
            <a:ext cx="8534400" cy="684906"/>
          </a:xfrm>
          <a:prstGeom prst="rect">
            <a:avLst/>
          </a:prstGeom>
          <a:noFill/>
        </p:spPr>
        <p:txBody>
          <a:bodyPr wrap="square"/>
          <a:lstStyle>
            <a:lvl1pPr marL="0" indent="0" algn="l">
              <a:buFontTx/>
              <a:buNone/>
              <a:defRPr sz="3400" b="1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Section Title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E213C4C-F822-4765-8F4C-592D3E63C6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3019" y="64482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b="0" dirty="0">
                <a:solidFill>
                  <a:schemeClr val="tx2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 dirty="0"/>
              <a:t>010-002-001R J</a:t>
            </a:r>
          </a:p>
        </p:txBody>
      </p:sp>
    </p:spTree>
    <p:extLst>
      <p:ext uri="{BB962C8B-B14F-4D97-AF65-F5344CB8AC3E}">
        <p14:creationId xmlns:p14="http://schemas.microsoft.com/office/powerpoint/2010/main" val="1566677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5F9569DB-C22C-4243-A4C5-366A7F0461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 hasCustomPrompt="1"/>
          </p:nvPr>
        </p:nvSpPr>
        <p:spPr>
          <a:xfrm>
            <a:off x="609600" y="1556792"/>
            <a:ext cx="10972800" cy="442849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Tx/>
              <a:buBlip>
                <a:blip r:embed="rId3"/>
              </a:buBlip>
              <a:defRPr>
                <a:solidFill>
                  <a:schemeClr val="tx2"/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  <a:latin typeface="+mn-lt"/>
              </a:defRPr>
            </a:lvl2pPr>
            <a:lvl3pPr>
              <a:defRPr>
                <a:solidFill>
                  <a:schemeClr val="tx2"/>
                </a:solidFill>
                <a:latin typeface="+mn-lt"/>
              </a:defRPr>
            </a:lvl3pPr>
            <a:lvl4pPr>
              <a:defRPr>
                <a:solidFill>
                  <a:schemeClr val="tx2"/>
                </a:solidFill>
                <a:latin typeface="+mn-lt"/>
              </a:defRPr>
            </a:lvl4pPr>
            <a:lvl5pPr>
              <a:defRPr>
                <a:solidFill>
                  <a:schemeClr val="tx2"/>
                </a:solidFill>
                <a:latin typeface="+mn-lt"/>
              </a:defRPr>
            </a:lvl5pPr>
          </a:lstStyle>
          <a:p>
            <a:r>
              <a:rPr lang="en-GB" noProof="0"/>
              <a:t>Bullet points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 (do you need this?)</a:t>
            </a:r>
          </a:p>
          <a:p>
            <a:pPr lvl="4"/>
            <a:r>
              <a:rPr lang="en-GB" noProof="0"/>
              <a:t>Fifth level (you really shouldn’t be using this)</a:t>
            </a:r>
          </a:p>
          <a:p>
            <a:pPr lvl="4"/>
            <a:endParaRPr lang="en-GB" noProof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3019" y="64482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b="0" dirty="0">
                <a:solidFill>
                  <a:schemeClr val="tx2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 dirty="0"/>
              <a:t>010-002-001R J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10D36BA-1479-5F4A-94B1-0CCC06F9AFEE}"/>
              </a:ext>
            </a:extLst>
          </p:cNvPr>
          <p:cNvSpPr/>
          <p:nvPr userDrawn="1"/>
        </p:nvSpPr>
        <p:spPr>
          <a:xfrm>
            <a:off x="680324" y="1170130"/>
            <a:ext cx="2319332" cy="62626"/>
          </a:xfrm>
          <a:prstGeom prst="rect">
            <a:avLst/>
          </a:prstGeom>
          <a:solidFill>
            <a:srgbClr val="F18C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68555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9D059582-E502-7648-9DCC-B20565C53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 hasCustomPrompt="1"/>
          </p:nvPr>
        </p:nvSpPr>
        <p:spPr>
          <a:xfrm>
            <a:off x="609600" y="1556792"/>
            <a:ext cx="5286375" cy="442849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Tx/>
              <a:buBlip>
                <a:blip r:embed="rId3"/>
              </a:buBlip>
              <a:defRPr>
                <a:solidFill>
                  <a:schemeClr val="tx2"/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  <a:latin typeface="+mn-lt"/>
              </a:defRPr>
            </a:lvl2pPr>
            <a:lvl3pPr>
              <a:defRPr>
                <a:solidFill>
                  <a:schemeClr val="tx2"/>
                </a:solidFill>
                <a:latin typeface="+mn-lt"/>
              </a:defRPr>
            </a:lvl3pPr>
            <a:lvl4pPr>
              <a:defRPr>
                <a:solidFill>
                  <a:schemeClr val="tx2"/>
                </a:solidFill>
                <a:latin typeface="+mn-lt"/>
              </a:defRPr>
            </a:lvl4pPr>
            <a:lvl5pPr>
              <a:defRPr>
                <a:solidFill>
                  <a:schemeClr val="tx2"/>
                </a:solidFill>
                <a:latin typeface="+mn-lt"/>
              </a:defRPr>
            </a:lvl5pPr>
          </a:lstStyle>
          <a:p>
            <a:r>
              <a:rPr lang="en-GB" noProof="0"/>
              <a:t>Bullet points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 (do you need this?)</a:t>
            </a:r>
          </a:p>
          <a:p>
            <a:pPr lvl="4"/>
            <a:r>
              <a:rPr lang="en-GB" noProof="0"/>
              <a:t>Fifth level (you really shouldn’t be using this)</a:t>
            </a:r>
          </a:p>
          <a:p>
            <a:pPr lvl="4"/>
            <a:endParaRPr lang="en-GB" noProof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3019" y="64482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b="0" dirty="0">
                <a:solidFill>
                  <a:schemeClr val="tx2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 dirty="0"/>
              <a:t>010-002-001R J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EC349F79-0EDD-43DD-B665-95E95E8D785D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257925" y="1556792"/>
            <a:ext cx="5286375" cy="442849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Tx/>
              <a:buBlip>
                <a:blip r:embed="rId3"/>
              </a:buBlip>
              <a:defRPr>
                <a:solidFill>
                  <a:schemeClr val="tx2"/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  <a:latin typeface="+mn-lt"/>
              </a:defRPr>
            </a:lvl2pPr>
            <a:lvl3pPr>
              <a:defRPr>
                <a:solidFill>
                  <a:schemeClr val="tx2"/>
                </a:solidFill>
                <a:latin typeface="+mn-lt"/>
              </a:defRPr>
            </a:lvl3pPr>
            <a:lvl4pPr>
              <a:defRPr>
                <a:solidFill>
                  <a:schemeClr val="tx2"/>
                </a:solidFill>
                <a:latin typeface="+mn-lt"/>
              </a:defRPr>
            </a:lvl4pPr>
            <a:lvl5pPr>
              <a:defRPr>
                <a:solidFill>
                  <a:schemeClr val="tx2"/>
                </a:solidFill>
                <a:latin typeface="+mn-lt"/>
              </a:defRPr>
            </a:lvl5pPr>
          </a:lstStyle>
          <a:p>
            <a:r>
              <a:rPr lang="en-US" dirty="0"/>
              <a:t>Bullet points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 (do you need this?)</a:t>
            </a:r>
          </a:p>
          <a:p>
            <a:pPr lvl="4"/>
            <a:r>
              <a:rPr lang="en-US" dirty="0"/>
              <a:t>Fifth level (you really shouldn’t be using this)</a:t>
            </a:r>
          </a:p>
          <a:p>
            <a:pPr lvl="4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410FD7-BBFB-5D44-BF3E-93D3D848AEDA}"/>
              </a:ext>
            </a:extLst>
          </p:cNvPr>
          <p:cNvSpPr/>
          <p:nvPr userDrawn="1"/>
        </p:nvSpPr>
        <p:spPr>
          <a:xfrm>
            <a:off x="680324" y="1170130"/>
            <a:ext cx="2319332" cy="62626"/>
          </a:xfrm>
          <a:prstGeom prst="rect">
            <a:avLst/>
          </a:prstGeom>
          <a:solidFill>
            <a:srgbClr val="F18C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6588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94CD7075-3062-0347-81B2-5641CA319A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05F4EE-6DAA-40B2-9FEC-A48CD6422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2D2A1F-F629-452B-9B63-7E9C1BD0E2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010-002-001R J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5DF8EBD0-8C83-4E09-A6A0-36EEA5BE7F8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" y="5839949"/>
            <a:ext cx="10972800" cy="376882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buFontTx/>
              <a:buNone/>
              <a:defRPr sz="2000">
                <a:solidFill>
                  <a:schemeClr val="tx2"/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  <a:latin typeface="+mn-lt"/>
              </a:defRPr>
            </a:lvl2pPr>
            <a:lvl3pPr>
              <a:defRPr>
                <a:solidFill>
                  <a:schemeClr val="tx2"/>
                </a:solidFill>
                <a:latin typeface="+mn-lt"/>
              </a:defRPr>
            </a:lvl3pPr>
            <a:lvl4pPr>
              <a:defRPr>
                <a:solidFill>
                  <a:schemeClr val="tx2"/>
                </a:solidFill>
                <a:latin typeface="+mn-lt"/>
              </a:defRPr>
            </a:lvl4pPr>
            <a:lvl5pPr>
              <a:defRPr>
                <a:solidFill>
                  <a:schemeClr val="tx2"/>
                </a:solidFill>
                <a:latin typeface="+mn-lt"/>
              </a:defRPr>
            </a:lvl5pPr>
          </a:lstStyle>
          <a:p>
            <a:r>
              <a:rPr lang="en-US" dirty="0"/>
              <a:t>Caption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44B4AE94-E0B4-498B-9C79-5E8EC4A88541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09600" y="1556791"/>
            <a:ext cx="10972800" cy="427246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Tx/>
              <a:buNone/>
              <a:defRPr>
                <a:solidFill>
                  <a:schemeClr val="tx2"/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  <a:latin typeface="+mn-lt"/>
              </a:defRPr>
            </a:lvl2pPr>
            <a:lvl3pPr>
              <a:defRPr>
                <a:solidFill>
                  <a:schemeClr val="tx2"/>
                </a:solidFill>
                <a:latin typeface="+mn-lt"/>
              </a:defRPr>
            </a:lvl3pPr>
            <a:lvl4pPr>
              <a:defRPr>
                <a:solidFill>
                  <a:schemeClr val="tx2"/>
                </a:solidFill>
                <a:latin typeface="+mn-lt"/>
              </a:defRPr>
            </a:lvl4pPr>
            <a:lvl5pPr>
              <a:defRPr>
                <a:solidFill>
                  <a:schemeClr val="tx2"/>
                </a:solidFill>
                <a:latin typeface="+mn-lt"/>
              </a:defRPr>
            </a:lvl5pPr>
          </a:lstStyle>
          <a:p>
            <a:r>
              <a:rPr lang="en-GB" noProof="0"/>
              <a:t>Any content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3AF4EC-FC6F-124B-A7FE-4AE5F297692A}"/>
              </a:ext>
            </a:extLst>
          </p:cNvPr>
          <p:cNvSpPr/>
          <p:nvPr userDrawn="1"/>
        </p:nvSpPr>
        <p:spPr>
          <a:xfrm>
            <a:off x="680324" y="1170130"/>
            <a:ext cx="2319332" cy="62626"/>
          </a:xfrm>
          <a:prstGeom prst="rect">
            <a:avLst/>
          </a:prstGeom>
          <a:solidFill>
            <a:srgbClr val="F18C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25251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ight Righ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7AB5486-CC6D-5F4D-B97C-A494CACEF4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 hasCustomPrompt="1"/>
          </p:nvPr>
        </p:nvSpPr>
        <p:spPr>
          <a:xfrm>
            <a:off x="609599" y="1556792"/>
            <a:ext cx="7029451" cy="442849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Tx/>
              <a:buBlip>
                <a:blip r:embed="rId3"/>
              </a:buBlip>
              <a:defRPr>
                <a:solidFill>
                  <a:schemeClr val="tx2"/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  <a:latin typeface="+mn-lt"/>
              </a:defRPr>
            </a:lvl2pPr>
            <a:lvl3pPr>
              <a:defRPr>
                <a:solidFill>
                  <a:schemeClr val="tx2"/>
                </a:solidFill>
                <a:latin typeface="+mn-lt"/>
              </a:defRPr>
            </a:lvl3pPr>
            <a:lvl4pPr>
              <a:defRPr>
                <a:solidFill>
                  <a:schemeClr val="tx2"/>
                </a:solidFill>
                <a:latin typeface="+mn-lt"/>
              </a:defRPr>
            </a:lvl4pPr>
            <a:lvl5pPr>
              <a:defRPr>
                <a:solidFill>
                  <a:schemeClr val="tx2"/>
                </a:solidFill>
                <a:latin typeface="+mn-lt"/>
              </a:defRPr>
            </a:lvl5pPr>
          </a:lstStyle>
          <a:p>
            <a:r>
              <a:rPr lang="en-GB" noProof="0" dirty="0"/>
              <a:t>Good place to put an image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 (do you need this?)</a:t>
            </a:r>
          </a:p>
          <a:p>
            <a:pPr lvl="4"/>
            <a:r>
              <a:rPr lang="en-GB" noProof="0" dirty="0"/>
              <a:t>Fifth level (you really shouldn’t be using this)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3019" y="64482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b="0" dirty="0">
                <a:solidFill>
                  <a:schemeClr val="tx2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 dirty="0"/>
              <a:t>010-002-001R J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6374F4-CA42-6C47-A7F8-A1E6D87CABD1}"/>
              </a:ext>
            </a:extLst>
          </p:cNvPr>
          <p:cNvSpPr/>
          <p:nvPr userDrawn="1"/>
        </p:nvSpPr>
        <p:spPr>
          <a:xfrm>
            <a:off x="680324" y="1170130"/>
            <a:ext cx="2319332" cy="62626"/>
          </a:xfrm>
          <a:prstGeom prst="rect">
            <a:avLst/>
          </a:prstGeom>
          <a:solidFill>
            <a:srgbClr val="F18C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FE9C6638-CB48-4247-9113-296860B1FB9F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8332077" y="1556793"/>
            <a:ext cx="3499324" cy="44284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lang="en-US" sz="2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5pPr>
          </a:lstStyle>
          <a:p>
            <a:r>
              <a:rPr lang="en-GB" noProof="0" dirty="0"/>
              <a:t>Summarise the content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821CE2CD-65A4-455D-B719-C70239BD7D58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8332077" y="1153630"/>
            <a:ext cx="3499324" cy="66761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lang="en-US" sz="2400" b="1" kern="1200" dirty="0" smtClean="0">
                <a:solidFill>
                  <a:srgbClr val="1B354E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5pPr>
          </a:lstStyle>
          <a:p>
            <a:r>
              <a:rPr lang="en-GB" noProof="0" dirty="0"/>
              <a:t>Optional subtitle</a:t>
            </a:r>
          </a:p>
        </p:txBody>
      </p:sp>
    </p:spTree>
    <p:extLst>
      <p:ext uri="{BB962C8B-B14F-4D97-AF65-F5344CB8AC3E}">
        <p14:creationId xmlns:p14="http://schemas.microsoft.com/office/powerpoint/2010/main" val="1226933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 Front Page –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1B81A377-7EC4-3E4A-BE27-9974836CE8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F1474DC8-1E89-C84A-9F8F-7BE2210FAE1E}"/>
              </a:ext>
            </a:extLst>
          </p:cNvPr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071294" y="4002620"/>
            <a:ext cx="8534400" cy="684906"/>
          </a:xfrm>
          <a:prstGeom prst="rect">
            <a:avLst/>
          </a:prstGeom>
          <a:noFill/>
        </p:spPr>
        <p:txBody>
          <a:bodyPr wrap="square"/>
          <a:lstStyle>
            <a:lvl1pPr marL="0" indent="0" algn="l">
              <a:buFontTx/>
              <a:buNone/>
              <a:defRPr sz="3400" b="1">
                <a:solidFill>
                  <a:srgbClr val="F18C02"/>
                </a:solidFill>
              </a:defRPr>
            </a:lvl1pPr>
          </a:lstStyle>
          <a:p>
            <a:r>
              <a:rPr lang="en-GB" noProof="0" dirty="0"/>
              <a:t>Project Title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2B9D0C27-FF5B-43F1-A7F9-F75BC19BA0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1295" y="4934133"/>
            <a:ext cx="5619721" cy="400109"/>
          </a:xfrm>
          <a:prstGeom prst="rect">
            <a:avLst/>
          </a:prstGeom>
        </p:spPr>
        <p:txBody>
          <a:bodyPr/>
          <a:lstStyle>
            <a:lvl1pPr>
              <a:buNone/>
              <a:defRPr sz="2000" b="1">
                <a:solidFill>
                  <a:schemeClr val="bg1"/>
                </a:solidFill>
                <a:latin typeface="+mn-lt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GB" dirty="0"/>
              <a:t>Title of report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1202715-9EE4-4C6F-88A9-24A174B033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71294" y="5286686"/>
            <a:ext cx="5619721" cy="400109"/>
          </a:xfrm>
          <a:prstGeom prst="rect">
            <a:avLst/>
          </a:prstGeom>
        </p:spPr>
        <p:txBody>
          <a:bodyPr/>
          <a:lstStyle>
            <a:lvl1pPr>
              <a:buNone/>
              <a:defRPr sz="2000" b="1">
                <a:solidFill>
                  <a:schemeClr val="bg1"/>
                </a:solidFill>
                <a:latin typeface="+mn-lt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GB" dirty="0"/>
              <a:t>Document number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4F270F5-5103-4C14-9DC8-9D61A918CC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71294" y="5629540"/>
            <a:ext cx="5619721" cy="400109"/>
          </a:xfrm>
          <a:prstGeom prst="rect">
            <a:avLst/>
          </a:prstGeom>
        </p:spPr>
        <p:txBody>
          <a:bodyPr/>
          <a:lstStyle>
            <a:lvl1pPr>
              <a:buNone/>
              <a:defRPr sz="2000" b="0">
                <a:solidFill>
                  <a:schemeClr val="bg1"/>
                </a:solidFill>
                <a:latin typeface="+mn-lt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GB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2514651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Righ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4CF1D88-01F9-DE48-A1F4-344871FB58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 hasCustomPrompt="1"/>
          </p:nvPr>
        </p:nvSpPr>
        <p:spPr>
          <a:xfrm>
            <a:off x="609599" y="1556792"/>
            <a:ext cx="7029451" cy="442849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Tx/>
              <a:buBlip>
                <a:blip r:embed="rId3"/>
              </a:buBlip>
              <a:defRPr>
                <a:solidFill>
                  <a:schemeClr val="tx2"/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  <a:latin typeface="+mn-lt"/>
              </a:defRPr>
            </a:lvl2pPr>
            <a:lvl3pPr>
              <a:defRPr>
                <a:solidFill>
                  <a:schemeClr val="tx2"/>
                </a:solidFill>
                <a:latin typeface="+mn-lt"/>
              </a:defRPr>
            </a:lvl3pPr>
            <a:lvl4pPr>
              <a:defRPr>
                <a:solidFill>
                  <a:schemeClr val="tx2"/>
                </a:solidFill>
                <a:latin typeface="+mn-lt"/>
              </a:defRPr>
            </a:lvl4pPr>
            <a:lvl5pPr>
              <a:defRPr>
                <a:solidFill>
                  <a:schemeClr val="tx2"/>
                </a:solidFill>
                <a:latin typeface="+mn-lt"/>
              </a:defRPr>
            </a:lvl5pPr>
          </a:lstStyle>
          <a:p>
            <a:r>
              <a:rPr lang="en-GB" noProof="0" dirty="0"/>
              <a:t>Good place to put an image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 (do you need this?)</a:t>
            </a:r>
          </a:p>
          <a:p>
            <a:pPr lvl="4"/>
            <a:r>
              <a:rPr lang="en-GB" noProof="0" dirty="0"/>
              <a:t>Fifth level (you really shouldn’t be using this)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3019" y="64482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b="0" dirty="0">
                <a:solidFill>
                  <a:schemeClr val="tx2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 dirty="0"/>
              <a:t>010-002-001R J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6374F4-CA42-6C47-A7F8-A1E6D87CABD1}"/>
              </a:ext>
            </a:extLst>
          </p:cNvPr>
          <p:cNvSpPr/>
          <p:nvPr userDrawn="1"/>
        </p:nvSpPr>
        <p:spPr>
          <a:xfrm>
            <a:off x="680324" y="1170130"/>
            <a:ext cx="2319332" cy="62626"/>
          </a:xfrm>
          <a:prstGeom prst="rect">
            <a:avLst/>
          </a:prstGeom>
          <a:solidFill>
            <a:srgbClr val="F18C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AD7D0734-98CA-4336-A08E-C8B26FCEA16D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8332077" y="1556793"/>
            <a:ext cx="3499324" cy="44284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lang="en-US" sz="2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5pPr>
          </a:lstStyle>
          <a:p>
            <a:r>
              <a:rPr lang="en-GB" noProof="0" dirty="0"/>
              <a:t>Summarise the content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EBDDF33F-E291-4F9A-A12F-56EABA0B1E7C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8332077" y="1153635"/>
            <a:ext cx="3499323" cy="66761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lang="en-US" sz="2400" b="1" kern="1200" dirty="0" smtClean="0">
                <a:solidFill>
                  <a:srgbClr val="F18C02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5pPr>
          </a:lstStyle>
          <a:p>
            <a:r>
              <a:rPr lang="en-GB" noProof="0" dirty="0"/>
              <a:t>Optional subtitle</a:t>
            </a:r>
          </a:p>
        </p:txBody>
      </p:sp>
    </p:spTree>
    <p:extLst>
      <p:ext uri="{BB962C8B-B14F-4D97-AF65-F5344CB8AC3E}">
        <p14:creationId xmlns:p14="http://schemas.microsoft.com/office/powerpoint/2010/main" val="8005069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ight Lef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A97E0F5B-4E74-DC4E-82CF-0B29979663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3818" y="375506"/>
            <a:ext cx="7080481" cy="8572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Click to edit Master title style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 hasCustomPrompt="1"/>
          </p:nvPr>
        </p:nvSpPr>
        <p:spPr>
          <a:xfrm>
            <a:off x="4463818" y="1556792"/>
            <a:ext cx="7080481" cy="442849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Tx/>
              <a:buBlip>
                <a:blip r:embed="rId3"/>
              </a:buBlip>
              <a:defRPr>
                <a:solidFill>
                  <a:schemeClr val="tx2"/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  <a:latin typeface="+mn-lt"/>
              </a:defRPr>
            </a:lvl2pPr>
            <a:lvl3pPr>
              <a:defRPr>
                <a:solidFill>
                  <a:schemeClr val="tx2"/>
                </a:solidFill>
                <a:latin typeface="+mn-lt"/>
              </a:defRPr>
            </a:lvl3pPr>
            <a:lvl4pPr>
              <a:defRPr>
                <a:solidFill>
                  <a:schemeClr val="tx2"/>
                </a:solidFill>
                <a:latin typeface="+mn-lt"/>
              </a:defRPr>
            </a:lvl4pPr>
            <a:lvl5pPr>
              <a:defRPr>
                <a:solidFill>
                  <a:schemeClr val="tx2"/>
                </a:solidFill>
                <a:latin typeface="+mn-lt"/>
              </a:defRPr>
            </a:lvl5pPr>
          </a:lstStyle>
          <a:p>
            <a:r>
              <a:rPr lang="en-GB" noProof="0"/>
              <a:t>Good place to put an image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 (do you need this?)</a:t>
            </a:r>
          </a:p>
          <a:p>
            <a:pPr lvl="4"/>
            <a:r>
              <a:rPr lang="en-GB" noProof="0"/>
              <a:t>Fifth level (you really shouldn’t be using this)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3019" y="64482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b="0" dirty="0">
                <a:solidFill>
                  <a:schemeClr val="tx2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 dirty="0"/>
              <a:t>010-002-001R J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94FA119-B1D6-0444-B422-0028F155B728}"/>
              </a:ext>
            </a:extLst>
          </p:cNvPr>
          <p:cNvSpPr/>
          <p:nvPr userDrawn="1"/>
        </p:nvSpPr>
        <p:spPr>
          <a:xfrm>
            <a:off x="4562674" y="1170130"/>
            <a:ext cx="2319332" cy="62626"/>
          </a:xfrm>
          <a:prstGeom prst="rect">
            <a:avLst/>
          </a:prstGeom>
          <a:solidFill>
            <a:srgbClr val="F18C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71482467-7CF8-4129-B2ED-573C174DDD1F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378374" y="1556792"/>
            <a:ext cx="3499324" cy="44284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lang="en-US" sz="2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5pPr>
          </a:lstStyle>
          <a:p>
            <a:r>
              <a:rPr lang="en-GB" noProof="0" dirty="0"/>
              <a:t>Summarise the content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DF5AD1D6-163D-4732-8E70-3ADCF50BDCBA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378374" y="1153629"/>
            <a:ext cx="3499324" cy="66761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lang="en-US" sz="2400" b="1" kern="1200" dirty="0" smtClean="0">
                <a:solidFill>
                  <a:srgbClr val="1B354E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5pPr>
          </a:lstStyle>
          <a:p>
            <a:r>
              <a:rPr lang="en-GB" noProof="0" dirty="0"/>
              <a:t>Optional subtitle</a:t>
            </a:r>
          </a:p>
        </p:txBody>
      </p:sp>
    </p:spTree>
    <p:extLst>
      <p:ext uri="{BB962C8B-B14F-4D97-AF65-F5344CB8AC3E}">
        <p14:creationId xmlns:p14="http://schemas.microsoft.com/office/powerpoint/2010/main" val="14452379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Lef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94077F38-C154-AE4A-9130-9E4C78CFC5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3818" y="375506"/>
            <a:ext cx="7080481" cy="8572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 hasCustomPrompt="1"/>
          </p:nvPr>
        </p:nvSpPr>
        <p:spPr>
          <a:xfrm>
            <a:off x="4463818" y="1556792"/>
            <a:ext cx="7080481" cy="442849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Tx/>
              <a:buBlip>
                <a:blip r:embed="rId3"/>
              </a:buBlip>
              <a:defRPr>
                <a:solidFill>
                  <a:schemeClr val="tx2"/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  <a:latin typeface="+mn-lt"/>
              </a:defRPr>
            </a:lvl2pPr>
            <a:lvl3pPr>
              <a:defRPr>
                <a:solidFill>
                  <a:schemeClr val="tx2"/>
                </a:solidFill>
                <a:latin typeface="+mn-lt"/>
              </a:defRPr>
            </a:lvl3pPr>
            <a:lvl4pPr>
              <a:defRPr>
                <a:solidFill>
                  <a:schemeClr val="tx2"/>
                </a:solidFill>
                <a:latin typeface="+mn-lt"/>
              </a:defRPr>
            </a:lvl4pPr>
            <a:lvl5pPr>
              <a:defRPr>
                <a:solidFill>
                  <a:schemeClr val="tx2"/>
                </a:solidFill>
                <a:latin typeface="+mn-lt"/>
              </a:defRPr>
            </a:lvl5pPr>
          </a:lstStyle>
          <a:p>
            <a:r>
              <a:rPr lang="en-GB" noProof="0"/>
              <a:t>Good place to put an image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 (do you need this?)</a:t>
            </a:r>
          </a:p>
          <a:p>
            <a:pPr lvl="4"/>
            <a:r>
              <a:rPr lang="en-GB" noProof="0"/>
              <a:t>Fifth level (you really shouldn’t be using this)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3019" y="64482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b="0" dirty="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GB" dirty="0"/>
              <a:t>010-002-001R J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94FA119-B1D6-0444-B422-0028F155B728}"/>
              </a:ext>
            </a:extLst>
          </p:cNvPr>
          <p:cNvSpPr/>
          <p:nvPr userDrawn="1"/>
        </p:nvSpPr>
        <p:spPr>
          <a:xfrm>
            <a:off x="4562674" y="1170130"/>
            <a:ext cx="2319332" cy="62626"/>
          </a:xfrm>
          <a:prstGeom prst="rect">
            <a:avLst/>
          </a:prstGeom>
          <a:solidFill>
            <a:srgbClr val="F18C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1A0505FC-90BF-4C1F-89EE-653236C252CB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378374" y="1153629"/>
            <a:ext cx="3499324" cy="66761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lang="en-US" sz="2400" b="1" kern="1200" dirty="0" smtClean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5pPr>
          </a:lstStyle>
          <a:p>
            <a:r>
              <a:rPr lang="en-GB" noProof="0" dirty="0"/>
              <a:t>Optional subtitle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CD14DEFB-B95D-47D8-A165-90C31447A61D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378374" y="1556792"/>
            <a:ext cx="3499324" cy="44284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lang="en-US" sz="2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5pPr>
          </a:lstStyle>
          <a:p>
            <a:r>
              <a:rPr lang="en-GB" noProof="0" dirty="0"/>
              <a:t>Summarise the content</a:t>
            </a:r>
          </a:p>
        </p:txBody>
      </p:sp>
    </p:spTree>
    <p:extLst>
      <p:ext uri="{BB962C8B-B14F-4D97-AF65-F5344CB8AC3E}">
        <p14:creationId xmlns:p14="http://schemas.microsoft.com/office/powerpoint/2010/main" val="33711714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3465A6E3-722E-D244-B9BA-E6A964834F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9918D6-6F4D-403F-80B2-CC3661A65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</a:t>
            </a:r>
            <a:r>
              <a:rPr lang="en-GB" noProof="0"/>
              <a:t>to</a:t>
            </a:r>
            <a:r>
              <a:rPr lang="en-GB"/>
              <a:t> edit Master title style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51F6D8-3B6D-449C-8344-ECB712A82ECE}"/>
              </a:ext>
            </a:extLst>
          </p:cNvPr>
          <p:cNvSpPr txBox="1"/>
          <p:nvPr userDrawn="1"/>
        </p:nvSpPr>
        <p:spPr>
          <a:xfrm>
            <a:off x="4275658" y="1960721"/>
            <a:ext cx="3661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Challenge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082BC0-87A2-44A0-BB3A-2F7FABAC1145}"/>
              </a:ext>
            </a:extLst>
          </p:cNvPr>
          <p:cNvSpPr txBox="1"/>
          <p:nvPr userDrawn="1"/>
        </p:nvSpPr>
        <p:spPr>
          <a:xfrm>
            <a:off x="360600" y="4715852"/>
            <a:ext cx="35634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 work</a:t>
            </a:r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EF6F48A5-38F0-4D23-9FAC-15C2D160858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75658" y="2292338"/>
            <a:ext cx="3518407" cy="233681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chemeClr val="tx2"/>
                </a:solidFill>
                <a:latin typeface="+mj-lt"/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5pPr>
          </a:lstStyle>
          <a:p>
            <a:r>
              <a:rPr lang="en-GB"/>
              <a:t>Outline of the challenge. What is the problem we’re trying to address?</a:t>
            </a:r>
            <a:endParaRPr lang="en-GB" dirty="0"/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A7F4E1DB-5D9F-44CD-841B-B16ECDC892A1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57527" y="5009755"/>
            <a:ext cx="7436537" cy="1423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chemeClr val="tx2"/>
                </a:solidFill>
                <a:latin typeface="+mj-lt"/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5pPr>
          </a:lstStyle>
          <a:p>
            <a:r>
              <a:rPr lang="en-GB"/>
              <a:t>Outline of the work </a:t>
            </a:r>
            <a:r>
              <a:rPr lang="en-GB" noProof="0"/>
              <a:t>done</a:t>
            </a:r>
            <a:endParaRPr lang="en-GB" noProof="0" dirty="0"/>
          </a:p>
        </p:txBody>
      </p:sp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7A08D1E6-D40D-4788-8E70-1BD30B6CCE1E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8561233" y="1786391"/>
            <a:ext cx="3270167" cy="4395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lang="en-US" sz="24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5pPr>
          </a:lstStyle>
          <a:p>
            <a:r>
              <a:rPr lang="en-GB" dirty="0"/>
              <a:t>What was the outcome of the work, and the benefit for the customer?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A7C55C00-7869-4F27-8A6C-58B35426A722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24967" y="1447114"/>
            <a:ext cx="3661920" cy="318203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Tx/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5pPr>
          </a:lstStyle>
          <a:p>
            <a:r>
              <a:rPr lang="en-GB"/>
              <a:t>Image placeholder</a:t>
            </a:r>
            <a:endParaRPr lang="en-GB" dirty="0"/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94EFE070-D819-4F4B-8907-2F43F979DC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3019" y="64482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b="0" dirty="0">
                <a:solidFill>
                  <a:schemeClr val="tx2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GB"/>
              <a:t>010-002-001R J</a:t>
            </a:r>
            <a:endParaRPr lang="en-GB" dirty="0"/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7D0AC15E-8295-1743-9440-7A39A0EA356A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561233" y="1330640"/>
            <a:ext cx="3518407" cy="5552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 b="1">
                <a:solidFill>
                  <a:srgbClr val="1B354E"/>
                </a:solidFill>
                <a:latin typeface="+mn-lt"/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5pPr>
          </a:lstStyle>
          <a:p>
            <a:r>
              <a:rPr lang="en-GB" noProof="0" dirty="0"/>
              <a:t>Outcome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163128E-08B6-9D4B-8A59-CD1F003AEE7A}"/>
              </a:ext>
            </a:extLst>
          </p:cNvPr>
          <p:cNvSpPr/>
          <p:nvPr userDrawn="1"/>
        </p:nvSpPr>
        <p:spPr>
          <a:xfrm>
            <a:off x="680324" y="1170130"/>
            <a:ext cx="2319332" cy="62626"/>
          </a:xfrm>
          <a:prstGeom prst="rect">
            <a:avLst/>
          </a:prstGeom>
          <a:solidFill>
            <a:srgbClr val="F18C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6918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(Customisab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5DF3688-3754-8D48-9DFE-F500766729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9918D6-6F4D-403F-80B2-CC3661A65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151B8E7-1CA7-40BE-8EE8-9AF9485DB688}"/>
              </a:ext>
            </a:extLst>
          </p:cNvPr>
          <p:cNvSpPr/>
          <p:nvPr userDrawn="1"/>
        </p:nvSpPr>
        <p:spPr>
          <a:xfrm>
            <a:off x="680324" y="1170130"/>
            <a:ext cx="2319332" cy="62626"/>
          </a:xfrm>
          <a:prstGeom prst="rect">
            <a:avLst/>
          </a:prstGeom>
          <a:solidFill>
            <a:srgbClr val="F18C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EF6F48A5-38F0-4D23-9FAC-15C2D160858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75658" y="2292338"/>
            <a:ext cx="3518407" cy="233681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chemeClr val="tx2"/>
                </a:solidFill>
                <a:latin typeface="+mj-lt"/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5pPr>
          </a:lstStyle>
          <a:p>
            <a:r>
              <a:rPr lang="en-US" dirty="0"/>
              <a:t>Outline of the challenge. What is the problem we’re trying to address?</a:t>
            </a:r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A7F4E1DB-5D9F-44CD-841B-B16ECDC892A1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57528" y="5009755"/>
            <a:ext cx="4048320" cy="1423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chemeClr val="tx2"/>
                </a:solidFill>
                <a:latin typeface="+mj-lt"/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5pPr>
          </a:lstStyle>
          <a:p>
            <a:r>
              <a:rPr lang="en-US" dirty="0"/>
              <a:t>Outline of the work done</a:t>
            </a:r>
          </a:p>
        </p:txBody>
      </p:sp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7A08D1E6-D40D-4788-8E70-1BD30B6CCE1E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8561233" y="1786391"/>
            <a:ext cx="3270167" cy="4395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lang="en-US" sz="24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5pPr>
          </a:lstStyle>
          <a:p>
            <a:r>
              <a:rPr lang="en-US" dirty="0"/>
              <a:t>What was the outcome of the work, and the benefit for the customer?</a:t>
            </a:r>
          </a:p>
          <a:p>
            <a:endParaRPr lang="en-GB" noProof="0" dirty="0"/>
          </a:p>
          <a:p>
            <a:r>
              <a:rPr lang="en-US" dirty="0"/>
              <a:t>Sometimes our examples have more information.</a:t>
            </a:r>
          </a:p>
          <a:p>
            <a:endParaRPr lang="en-US" dirty="0"/>
          </a:p>
          <a:p>
            <a:r>
              <a:rPr lang="en-US" dirty="0"/>
              <a:t>Try and keep the more succinct style where possible.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A7C55C00-7869-4F27-8A6C-58B35426A722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24967" y="1447114"/>
            <a:ext cx="3661920" cy="318203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Tx/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5pPr>
          </a:lstStyle>
          <a:p>
            <a:r>
              <a:rPr lang="en-US" dirty="0"/>
              <a:t>Image placeholder</a:t>
            </a:r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D19A5F2B-9F14-420D-B198-EDD88200356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75657" y="1956465"/>
            <a:ext cx="3518407" cy="5552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8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5pPr>
          </a:lstStyle>
          <a:p>
            <a:r>
              <a:rPr lang="en-GB" noProof="0" dirty="0"/>
              <a:t>Challenge</a:t>
            </a:r>
          </a:p>
        </p:txBody>
      </p:sp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3B4C2A7D-35FE-4501-B859-A60B49B3DFC9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354455" y="4716610"/>
            <a:ext cx="3518407" cy="5552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8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5pPr>
          </a:lstStyle>
          <a:p>
            <a:r>
              <a:rPr lang="en-US" dirty="0"/>
              <a:t>Our work</a:t>
            </a:r>
          </a:p>
        </p:txBody>
      </p:sp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4434019A-1CAD-4290-BD07-95CCB70DF3B8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561233" y="1330640"/>
            <a:ext cx="3518407" cy="5552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 b="1">
                <a:solidFill>
                  <a:srgbClr val="1B354E"/>
                </a:solidFill>
                <a:latin typeface="+mn-lt"/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5pPr>
          </a:lstStyle>
          <a:p>
            <a:r>
              <a:rPr lang="en-GB" noProof="0" dirty="0"/>
              <a:t>Outcome</a:t>
            </a:r>
          </a:p>
        </p:txBody>
      </p:sp>
      <p:sp>
        <p:nvSpPr>
          <p:cNvPr id="22" name="Content Placeholder 4">
            <a:extLst>
              <a:ext uri="{FF2B5EF4-FFF2-40B4-BE49-F238E27FC236}">
                <a16:creationId xmlns:a16="http://schemas.microsoft.com/office/drawing/2014/main" id="{0D746B9D-C248-48D4-80B6-E18D883C79D8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849043" y="4941169"/>
            <a:ext cx="2897255" cy="15413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Tx/>
              <a:buNone/>
              <a:defRPr sz="1800">
                <a:solidFill>
                  <a:schemeClr val="tx2"/>
                </a:solidFill>
                <a:latin typeface="+mj-lt"/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5pPr>
          </a:lstStyle>
          <a:p>
            <a:r>
              <a:rPr lang="en-GB" noProof="0" dirty="0"/>
              <a:t>Image</a:t>
            </a:r>
            <a:r>
              <a:rPr lang="en-US" dirty="0"/>
              <a:t> placeholder</a:t>
            </a:r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00E0B703-8C4B-B142-9DF1-B52BE8418F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3019" y="64482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b="0" dirty="0">
                <a:solidFill>
                  <a:schemeClr val="tx2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 dirty="0"/>
              <a:t>010-002-001R J</a:t>
            </a:r>
          </a:p>
        </p:txBody>
      </p:sp>
    </p:spTree>
    <p:extLst>
      <p:ext uri="{BB962C8B-B14F-4D97-AF65-F5344CB8AC3E}">
        <p14:creationId xmlns:p14="http://schemas.microsoft.com/office/powerpoint/2010/main" val="18150454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600" y="1556792"/>
            <a:ext cx="10972800" cy="4428492"/>
          </a:xfrm>
        </p:spPr>
        <p:txBody>
          <a:bodyPr>
            <a:normAutofit/>
          </a:bodyPr>
          <a:lstStyle>
            <a:lvl1pPr>
              <a:buFontTx/>
              <a:buBlip>
                <a:blip r:embed="rId2"/>
              </a:buBlip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</a:lstStyle>
          <a:p>
            <a:r>
              <a:rPr lang="en-US" dirty="0" err="1"/>
              <a:t>Fdsfd</a:t>
            </a:r>
            <a:endParaRPr lang="en-US" dirty="0"/>
          </a:p>
          <a:p>
            <a:pPr lvl="1"/>
            <a:r>
              <a:rPr lang="en-US" dirty="0" err="1"/>
              <a:t>Fdfd</a:t>
            </a:r>
            <a:endParaRPr lang="en-US" dirty="0"/>
          </a:p>
          <a:p>
            <a:pPr lvl="2"/>
            <a:r>
              <a:rPr lang="en-US" dirty="0"/>
              <a:t>D</a:t>
            </a:r>
          </a:p>
          <a:p>
            <a:pPr lvl="3"/>
            <a:r>
              <a:rPr lang="en-US" dirty="0" err="1"/>
              <a:t>i</a:t>
            </a:r>
            <a:endParaRPr lang="en-US" dirty="0"/>
          </a:p>
          <a:p>
            <a:pPr lvl="4"/>
            <a:r>
              <a:rPr lang="en-US" dirty="0" err="1"/>
              <a:t>dfsds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5625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bhead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1"/>
          <p:cNvSpPr>
            <a:spLocks noGrp="1"/>
          </p:cNvSpPr>
          <p:nvPr>
            <p:ph sz="quarter" idx="15" hasCustomPrompt="1"/>
          </p:nvPr>
        </p:nvSpPr>
        <p:spPr>
          <a:xfrm>
            <a:off x="455083" y="1843729"/>
            <a:ext cx="8909902" cy="4339714"/>
          </a:xfrm>
        </p:spPr>
        <p:txBody>
          <a:bodyPr>
            <a:normAutofit/>
          </a:bodyPr>
          <a:lstStyle>
            <a:lvl1pPr marL="180970" indent="-18097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600"/>
            </a:lvl1pPr>
            <a:lvl2pPr marL="361942" indent="-18097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defRPr sz="1400"/>
            </a:lvl2pPr>
            <a:lvl3pPr marL="180970" indent="-18097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600" baseline="0"/>
            </a:lvl3pPr>
            <a:lvl4pPr marL="361942" indent="-18097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400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None/>
              <a:defRPr sz="1600"/>
            </a:lvl5pPr>
            <a:lvl6pPr marL="361942" indent="-18097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400"/>
            </a:lvl6pPr>
            <a:lvl7pPr marL="179384" indent="-17938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600"/>
            </a:lvl7pPr>
            <a:lvl8pPr marL="360354" indent="-18097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400"/>
            </a:lvl8pPr>
          </a:lstStyle>
          <a:p>
            <a:pPr lvl="0"/>
            <a:r>
              <a:rPr lang="en-US" dirty="0"/>
              <a:t>Primary bullet level</a:t>
            </a:r>
          </a:p>
          <a:p>
            <a:pPr lvl="1"/>
            <a:r>
              <a:rPr lang="en-US" dirty="0"/>
              <a:t>Secondary bullet level</a:t>
            </a:r>
          </a:p>
          <a:p>
            <a:pPr lvl="2"/>
            <a:r>
              <a:rPr lang="en-US" dirty="0"/>
              <a:t>Primary bullet level</a:t>
            </a:r>
          </a:p>
          <a:p>
            <a:pPr lvl="3"/>
            <a:r>
              <a:rPr lang="en-US" dirty="0"/>
              <a:t>Secondary bullet level</a:t>
            </a:r>
          </a:p>
          <a:p>
            <a:pPr lvl="2"/>
            <a:r>
              <a:rPr lang="en-US" dirty="0"/>
              <a:t>Primary bullet level</a:t>
            </a:r>
          </a:p>
          <a:p>
            <a:pPr lvl="5"/>
            <a:r>
              <a:rPr lang="en-US" dirty="0"/>
              <a:t>Secondary bullet level</a:t>
            </a:r>
          </a:p>
          <a:p>
            <a:pPr lvl="6"/>
            <a:r>
              <a:rPr lang="en-US" dirty="0"/>
              <a:t>Primary bullet level</a:t>
            </a:r>
          </a:p>
          <a:p>
            <a:pPr lvl="7"/>
            <a:r>
              <a:rPr lang="en-US" dirty="0"/>
              <a:t>Secondary bullet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ASTM International Conference on Additive Manufacturing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1948" y="113379"/>
            <a:ext cx="7772400" cy="70206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61353" y="1434420"/>
            <a:ext cx="5371283" cy="301934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</p:spTree>
    <p:extLst>
      <p:ext uri="{BB962C8B-B14F-4D97-AF65-F5344CB8AC3E}">
        <p14:creationId xmlns:p14="http://schemas.microsoft.com/office/powerpoint/2010/main" val="46066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C718CAC6-6848-4AE3-A95B-D5C0D1969B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06"/>
          <a:stretch/>
        </p:blipFill>
        <p:spPr>
          <a:xfrm>
            <a:off x="4743450" y="0"/>
            <a:ext cx="7448550" cy="6858000"/>
          </a:xfrm>
          <a:prstGeom prst="rect">
            <a:avLst/>
          </a:prstGeom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0ECE6BED-6BD1-0447-A2FA-3E89E8BEF3C1}"/>
              </a:ext>
            </a:extLst>
          </p:cNvPr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071294" y="2744094"/>
            <a:ext cx="8534400" cy="684906"/>
          </a:xfrm>
          <a:prstGeom prst="rect">
            <a:avLst/>
          </a:prstGeom>
          <a:noFill/>
        </p:spPr>
        <p:txBody>
          <a:bodyPr wrap="square"/>
          <a:lstStyle>
            <a:lvl1pPr marL="0" indent="0" algn="l">
              <a:buFontTx/>
              <a:buNone/>
              <a:defRPr sz="3400" b="1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Section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B55866-4477-4391-8D96-4AF06B7C02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3019" y="64482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b="0" dirty="0">
                <a:solidFill>
                  <a:schemeClr val="tx2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 dirty="0"/>
              <a:t>010-002-001R J</a:t>
            </a:r>
          </a:p>
        </p:txBody>
      </p:sp>
    </p:spTree>
    <p:extLst>
      <p:ext uri="{BB962C8B-B14F-4D97-AF65-F5344CB8AC3E}">
        <p14:creationId xmlns:p14="http://schemas.microsoft.com/office/powerpoint/2010/main" val="2334223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15B4F405-64CE-3749-9858-7395F316E5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5" name="Content Placeholder 4"/>
          <p:cNvSpPr>
            <a:spLocks noGrp="1"/>
          </p:cNvSpPr>
          <p:nvPr>
            <p:ph idx="1" hasCustomPrompt="1"/>
          </p:nvPr>
        </p:nvSpPr>
        <p:spPr>
          <a:xfrm>
            <a:off x="609600" y="1556792"/>
            <a:ext cx="10972800" cy="442849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Tx/>
              <a:buBlip>
                <a:blip r:embed="rId3"/>
              </a:buBlip>
              <a:defRPr>
                <a:solidFill>
                  <a:schemeClr val="tx2"/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  <a:latin typeface="+mn-lt"/>
              </a:defRPr>
            </a:lvl2pPr>
            <a:lvl3pPr>
              <a:defRPr>
                <a:solidFill>
                  <a:schemeClr val="tx2"/>
                </a:solidFill>
                <a:latin typeface="+mn-lt"/>
              </a:defRPr>
            </a:lvl3pPr>
            <a:lvl4pPr>
              <a:defRPr>
                <a:solidFill>
                  <a:schemeClr val="tx2"/>
                </a:solidFill>
                <a:latin typeface="+mn-lt"/>
              </a:defRPr>
            </a:lvl4pPr>
            <a:lvl5pPr>
              <a:defRPr>
                <a:solidFill>
                  <a:schemeClr val="tx2"/>
                </a:solidFill>
                <a:latin typeface="+mn-lt"/>
              </a:defRPr>
            </a:lvl5pPr>
          </a:lstStyle>
          <a:p>
            <a:r>
              <a:rPr lang="en-GB" noProof="0" dirty="0"/>
              <a:t>Bullet points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 (do you need this?)</a:t>
            </a:r>
          </a:p>
          <a:p>
            <a:pPr lvl="4"/>
            <a:r>
              <a:rPr lang="en-GB" noProof="0" dirty="0"/>
              <a:t>Fifth level (you really shouldn’t be using this)</a:t>
            </a:r>
          </a:p>
          <a:p>
            <a:pPr lvl="4"/>
            <a:endParaRPr lang="en-GB" noProof="0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3019" y="64482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b="0" dirty="0">
                <a:solidFill>
                  <a:schemeClr val="tx2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 dirty="0"/>
              <a:t>010-002-001R J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10D36BA-1479-5F4A-94B1-0CCC06F9AFEE}"/>
              </a:ext>
            </a:extLst>
          </p:cNvPr>
          <p:cNvSpPr/>
          <p:nvPr userDrawn="1"/>
        </p:nvSpPr>
        <p:spPr>
          <a:xfrm>
            <a:off x="680324" y="1170130"/>
            <a:ext cx="2319332" cy="62626"/>
          </a:xfrm>
          <a:prstGeom prst="rect">
            <a:avLst/>
          </a:prstGeom>
          <a:solidFill>
            <a:srgbClr val="F18C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338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E8A0F954-1212-6847-8DD7-12B71EA967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5" name="Content Placeholder 4"/>
          <p:cNvSpPr>
            <a:spLocks noGrp="1"/>
          </p:cNvSpPr>
          <p:nvPr>
            <p:ph idx="1" hasCustomPrompt="1"/>
          </p:nvPr>
        </p:nvSpPr>
        <p:spPr>
          <a:xfrm>
            <a:off x="609600" y="1556792"/>
            <a:ext cx="5286375" cy="442849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Tx/>
              <a:buBlip>
                <a:blip r:embed="rId3"/>
              </a:buBlip>
              <a:defRPr>
                <a:solidFill>
                  <a:schemeClr val="tx2"/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  <a:latin typeface="+mn-lt"/>
              </a:defRPr>
            </a:lvl2pPr>
            <a:lvl3pPr>
              <a:defRPr>
                <a:solidFill>
                  <a:schemeClr val="tx2"/>
                </a:solidFill>
                <a:latin typeface="+mn-lt"/>
              </a:defRPr>
            </a:lvl3pPr>
            <a:lvl4pPr>
              <a:defRPr>
                <a:solidFill>
                  <a:schemeClr val="tx2"/>
                </a:solidFill>
                <a:latin typeface="+mn-lt"/>
              </a:defRPr>
            </a:lvl4pPr>
            <a:lvl5pPr>
              <a:defRPr>
                <a:solidFill>
                  <a:schemeClr val="tx2"/>
                </a:solidFill>
                <a:latin typeface="+mn-lt"/>
              </a:defRPr>
            </a:lvl5pPr>
          </a:lstStyle>
          <a:p>
            <a:r>
              <a:rPr lang="en-GB" noProof="0"/>
              <a:t>Bullet points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 (do you need this?)</a:t>
            </a:r>
          </a:p>
          <a:p>
            <a:pPr lvl="4"/>
            <a:r>
              <a:rPr lang="en-GB" noProof="0"/>
              <a:t>Fifth level (you really shouldn’t be using this)</a:t>
            </a:r>
          </a:p>
          <a:p>
            <a:pPr lvl="4"/>
            <a:endParaRPr lang="en-GB" noProof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3019" y="64482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b="0" dirty="0">
                <a:solidFill>
                  <a:schemeClr val="tx2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 dirty="0"/>
              <a:t>010-002-001R J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EC349F79-0EDD-43DD-B665-95E95E8D785D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257925" y="1556792"/>
            <a:ext cx="5286375" cy="442849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Tx/>
              <a:buBlip>
                <a:blip r:embed="rId3"/>
              </a:buBlip>
              <a:defRPr>
                <a:solidFill>
                  <a:schemeClr val="tx2"/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  <a:latin typeface="+mn-lt"/>
              </a:defRPr>
            </a:lvl2pPr>
            <a:lvl3pPr>
              <a:defRPr>
                <a:solidFill>
                  <a:schemeClr val="tx2"/>
                </a:solidFill>
                <a:latin typeface="+mn-lt"/>
              </a:defRPr>
            </a:lvl3pPr>
            <a:lvl4pPr>
              <a:defRPr>
                <a:solidFill>
                  <a:schemeClr val="tx2"/>
                </a:solidFill>
                <a:latin typeface="+mn-lt"/>
              </a:defRPr>
            </a:lvl4pPr>
            <a:lvl5pPr>
              <a:defRPr>
                <a:solidFill>
                  <a:schemeClr val="tx2"/>
                </a:solidFill>
                <a:latin typeface="+mn-lt"/>
              </a:defRPr>
            </a:lvl5pPr>
          </a:lstStyle>
          <a:p>
            <a:r>
              <a:rPr lang="en-US" dirty="0"/>
              <a:t>Bullet points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 (do you need this?)</a:t>
            </a:r>
          </a:p>
          <a:p>
            <a:pPr lvl="4"/>
            <a:r>
              <a:rPr lang="en-US" dirty="0"/>
              <a:t>Fifth level (you really shouldn’t be using this)</a:t>
            </a:r>
          </a:p>
          <a:p>
            <a:pPr lvl="4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410FD7-BBFB-5D44-BF3E-93D3D848AEDA}"/>
              </a:ext>
            </a:extLst>
          </p:cNvPr>
          <p:cNvSpPr/>
          <p:nvPr userDrawn="1"/>
        </p:nvSpPr>
        <p:spPr>
          <a:xfrm>
            <a:off x="680324" y="1170130"/>
            <a:ext cx="2319332" cy="62626"/>
          </a:xfrm>
          <a:prstGeom prst="rect">
            <a:avLst/>
          </a:prstGeom>
          <a:solidFill>
            <a:srgbClr val="F18C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3017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DEA13B1A-7CAA-444A-9DF9-E5A4FBFBA5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05F4EE-6DAA-40B2-9FEC-A48CD6422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2D2A1F-F629-452B-9B63-7E9C1BD0E2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010-002-001R J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5DF8EBD0-8C83-4E09-A6A0-36EEA5BE7F8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" y="5839949"/>
            <a:ext cx="10972800" cy="376882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buFontTx/>
              <a:buNone/>
              <a:defRPr sz="2000">
                <a:solidFill>
                  <a:schemeClr val="tx2"/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  <a:latin typeface="+mn-lt"/>
              </a:defRPr>
            </a:lvl2pPr>
            <a:lvl3pPr>
              <a:defRPr>
                <a:solidFill>
                  <a:schemeClr val="tx2"/>
                </a:solidFill>
                <a:latin typeface="+mn-lt"/>
              </a:defRPr>
            </a:lvl3pPr>
            <a:lvl4pPr>
              <a:defRPr>
                <a:solidFill>
                  <a:schemeClr val="tx2"/>
                </a:solidFill>
                <a:latin typeface="+mn-lt"/>
              </a:defRPr>
            </a:lvl4pPr>
            <a:lvl5pPr>
              <a:defRPr>
                <a:solidFill>
                  <a:schemeClr val="tx2"/>
                </a:solidFill>
                <a:latin typeface="+mn-lt"/>
              </a:defRPr>
            </a:lvl5pPr>
          </a:lstStyle>
          <a:p>
            <a:r>
              <a:rPr lang="en-US" dirty="0"/>
              <a:t>Caption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44B4AE94-E0B4-498B-9C79-5E8EC4A88541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09600" y="1556791"/>
            <a:ext cx="10972800" cy="427246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Tx/>
              <a:buNone/>
              <a:defRPr>
                <a:solidFill>
                  <a:schemeClr val="tx2"/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  <a:latin typeface="+mn-lt"/>
              </a:defRPr>
            </a:lvl2pPr>
            <a:lvl3pPr>
              <a:defRPr>
                <a:solidFill>
                  <a:schemeClr val="tx2"/>
                </a:solidFill>
                <a:latin typeface="+mn-lt"/>
              </a:defRPr>
            </a:lvl3pPr>
            <a:lvl4pPr>
              <a:defRPr>
                <a:solidFill>
                  <a:schemeClr val="tx2"/>
                </a:solidFill>
                <a:latin typeface="+mn-lt"/>
              </a:defRPr>
            </a:lvl4pPr>
            <a:lvl5pPr>
              <a:defRPr>
                <a:solidFill>
                  <a:schemeClr val="tx2"/>
                </a:solidFill>
                <a:latin typeface="+mn-lt"/>
              </a:defRPr>
            </a:lvl5pPr>
          </a:lstStyle>
          <a:p>
            <a:r>
              <a:rPr lang="en-GB" noProof="0"/>
              <a:t>Any content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3AF4EC-FC6F-124B-A7FE-4AE5F297692A}"/>
              </a:ext>
            </a:extLst>
          </p:cNvPr>
          <p:cNvSpPr/>
          <p:nvPr userDrawn="1"/>
        </p:nvSpPr>
        <p:spPr>
          <a:xfrm>
            <a:off x="680324" y="1170130"/>
            <a:ext cx="2319332" cy="62626"/>
          </a:xfrm>
          <a:prstGeom prst="rect">
            <a:avLst/>
          </a:prstGeom>
          <a:solidFill>
            <a:srgbClr val="F18C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6285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ight Righ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D7B708F1-56DC-BB4C-B030-337968A867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 hasCustomPrompt="1"/>
          </p:nvPr>
        </p:nvSpPr>
        <p:spPr>
          <a:xfrm>
            <a:off x="609599" y="1556792"/>
            <a:ext cx="7029451" cy="442849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Tx/>
              <a:buBlip>
                <a:blip r:embed="rId3"/>
              </a:buBlip>
              <a:defRPr>
                <a:solidFill>
                  <a:schemeClr val="tx2"/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  <a:latin typeface="+mn-lt"/>
              </a:defRPr>
            </a:lvl2pPr>
            <a:lvl3pPr>
              <a:defRPr>
                <a:solidFill>
                  <a:schemeClr val="tx2"/>
                </a:solidFill>
                <a:latin typeface="+mn-lt"/>
              </a:defRPr>
            </a:lvl3pPr>
            <a:lvl4pPr>
              <a:defRPr>
                <a:solidFill>
                  <a:schemeClr val="tx2"/>
                </a:solidFill>
                <a:latin typeface="+mn-lt"/>
              </a:defRPr>
            </a:lvl4pPr>
            <a:lvl5pPr>
              <a:defRPr>
                <a:solidFill>
                  <a:schemeClr val="tx2"/>
                </a:solidFill>
                <a:latin typeface="+mn-lt"/>
              </a:defRPr>
            </a:lvl5pPr>
          </a:lstStyle>
          <a:p>
            <a:r>
              <a:rPr lang="en-GB" noProof="0" dirty="0"/>
              <a:t>Good place to put an image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 (do you need this?)</a:t>
            </a:r>
          </a:p>
          <a:p>
            <a:pPr lvl="4"/>
            <a:r>
              <a:rPr lang="en-GB" noProof="0" dirty="0"/>
              <a:t>Fifth level (you really shouldn’t be using this)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3019" y="64482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b="0" dirty="0">
                <a:solidFill>
                  <a:schemeClr val="tx2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 dirty="0"/>
              <a:t>010-002-001R J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53E92920-476C-492F-B8E0-FB23ED5002AE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8332077" y="1556793"/>
            <a:ext cx="3499324" cy="44284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lang="en-US" sz="2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5pPr>
          </a:lstStyle>
          <a:p>
            <a:r>
              <a:rPr lang="en-GB" noProof="0" dirty="0"/>
              <a:t>Summarise the content</a:t>
            </a:r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76DE915E-97F3-4A09-A844-549453903A52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8332077" y="1153630"/>
            <a:ext cx="3499324" cy="66761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lang="en-US" sz="2400" b="1" kern="1200" dirty="0" smtClean="0">
                <a:solidFill>
                  <a:srgbClr val="1B354E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5pPr>
          </a:lstStyle>
          <a:p>
            <a:r>
              <a:rPr lang="en-GB" noProof="0" dirty="0"/>
              <a:t>Optional subtitle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6374F4-CA42-6C47-A7F8-A1E6D87CABD1}"/>
              </a:ext>
            </a:extLst>
          </p:cNvPr>
          <p:cNvSpPr/>
          <p:nvPr userDrawn="1"/>
        </p:nvSpPr>
        <p:spPr>
          <a:xfrm>
            <a:off x="680324" y="1170130"/>
            <a:ext cx="2319332" cy="62626"/>
          </a:xfrm>
          <a:prstGeom prst="rect">
            <a:avLst/>
          </a:prstGeom>
          <a:solidFill>
            <a:srgbClr val="F18C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0235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Righ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8B7F70E6-CF66-514B-8025-ACBE227E2F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 hasCustomPrompt="1"/>
          </p:nvPr>
        </p:nvSpPr>
        <p:spPr>
          <a:xfrm>
            <a:off x="609599" y="1556792"/>
            <a:ext cx="7029451" cy="442849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Tx/>
              <a:buBlip>
                <a:blip r:embed="rId3"/>
              </a:buBlip>
              <a:defRPr>
                <a:solidFill>
                  <a:schemeClr val="tx2"/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  <a:latin typeface="+mn-lt"/>
              </a:defRPr>
            </a:lvl2pPr>
            <a:lvl3pPr>
              <a:defRPr>
                <a:solidFill>
                  <a:schemeClr val="tx2"/>
                </a:solidFill>
                <a:latin typeface="+mn-lt"/>
              </a:defRPr>
            </a:lvl3pPr>
            <a:lvl4pPr>
              <a:defRPr>
                <a:solidFill>
                  <a:schemeClr val="tx2"/>
                </a:solidFill>
                <a:latin typeface="+mn-lt"/>
              </a:defRPr>
            </a:lvl4pPr>
            <a:lvl5pPr>
              <a:defRPr>
                <a:solidFill>
                  <a:schemeClr val="tx2"/>
                </a:solidFill>
                <a:latin typeface="+mn-lt"/>
              </a:defRPr>
            </a:lvl5pPr>
          </a:lstStyle>
          <a:p>
            <a:r>
              <a:rPr lang="en-GB" noProof="0" dirty="0"/>
              <a:t>Good place to put an image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 (do you need this?)</a:t>
            </a:r>
          </a:p>
          <a:p>
            <a:pPr lvl="4"/>
            <a:r>
              <a:rPr lang="en-GB" noProof="0" dirty="0"/>
              <a:t>Fifth level (you really shouldn’t be using this)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3019" y="64482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b="0" dirty="0">
                <a:solidFill>
                  <a:schemeClr val="tx2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 dirty="0"/>
              <a:t>010-002-001R J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53E92920-476C-492F-B8E0-FB23ED5002AE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8332077" y="1556793"/>
            <a:ext cx="3499324" cy="44284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lang="en-US" sz="2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5pPr>
          </a:lstStyle>
          <a:p>
            <a:r>
              <a:rPr lang="en-GB" noProof="0" dirty="0"/>
              <a:t>Summarise the content</a:t>
            </a:r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76DE915E-97F3-4A09-A844-549453903A52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8332077" y="1153635"/>
            <a:ext cx="3499323" cy="66761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lang="en-US" sz="2400" b="1" kern="1200" dirty="0" smtClean="0">
                <a:solidFill>
                  <a:srgbClr val="F18C02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5pPr>
          </a:lstStyle>
          <a:p>
            <a:r>
              <a:rPr lang="en-GB" noProof="0" dirty="0"/>
              <a:t>Optional subtitle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6374F4-CA42-6C47-A7F8-A1E6D87CABD1}"/>
              </a:ext>
            </a:extLst>
          </p:cNvPr>
          <p:cNvSpPr/>
          <p:nvPr userDrawn="1"/>
        </p:nvSpPr>
        <p:spPr>
          <a:xfrm>
            <a:off x="680324" y="1170130"/>
            <a:ext cx="2319332" cy="62626"/>
          </a:xfrm>
          <a:prstGeom prst="rect">
            <a:avLst/>
          </a:prstGeom>
          <a:solidFill>
            <a:srgbClr val="F18C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4179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ight Lef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012EEAE1-B9F7-B542-B4DF-583721A29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3818" y="375506"/>
            <a:ext cx="7080481" cy="8572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 hasCustomPrompt="1"/>
          </p:nvPr>
        </p:nvSpPr>
        <p:spPr>
          <a:xfrm>
            <a:off x="4463818" y="1556792"/>
            <a:ext cx="7080481" cy="442849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Tx/>
              <a:buBlip>
                <a:blip r:embed="rId3"/>
              </a:buBlip>
              <a:defRPr>
                <a:solidFill>
                  <a:schemeClr val="tx2"/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  <a:latin typeface="+mn-lt"/>
              </a:defRPr>
            </a:lvl2pPr>
            <a:lvl3pPr>
              <a:defRPr>
                <a:solidFill>
                  <a:schemeClr val="tx2"/>
                </a:solidFill>
                <a:latin typeface="+mn-lt"/>
              </a:defRPr>
            </a:lvl3pPr>
            <a:lvl4pPr>
              <a:defRPr>
                <a:solidFill>
                  <a:schemeClr val="tx2"/>
                </a:solidFill>
                <a:latin typeface="+mn-lt"/>
              </a:defRPr>
            </a:lvl4pPr>
            <a:lvl5pPr>
              <a:defRPr>
                <a:solidFill>
                  <a:schemeClr val="tx2"/>
                </a:solidFill>
                <a:latin typeface="+mn-lt"/>
              </a:defRPr>
            </a:lvl5pPr>
          </a:lstStyle>
          <a:p>
            <a:r>
              <a:rPr lang="en-US" dirty="0"/>
              <a:t>Good place to put an image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 (do you need this?)</a:t>
            </a:r>
          </a:p>
          <a:p>
            <a:pPr lvl="4"/>
            <a:r>
              <a:rPr lang="en-US" dirty="0"/>
              <a:t>Fifth level (you really shouldn’t be using this)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3019" y="64482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b="0" dirty="0">
                <a:solidFill>
                  <a:schemeClr val="tx2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 dirty="0"/>
              <a:t>010-002-001R J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94FA119-B1D6-0444-B422-0028F155B728}"/>
              </a:ext>
            </a:extLst>
          </p:cNvPr>
          <p:cNvSpPr/>
          <p:nvPr userDrawn="1"/>
        </p:nvSpPr>
        <p:spPr>
          <a:xfrm>
            <a:off x="4562674" y="1170130"/>
            <a:ext cx="2319332" cy="62626"/>
          </a:xfrm>
          <a:prstGeom prst="rect">
            <a:avLst/>
          </a:prstGeom>
          <a:solidFill>
            <a:srgbClr val="F18C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D3E7C2AF-0C7D-4DB7-883D-694BE8CB0D41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378374" y="1556792"/>
            <a:ext cx="3499324" cy="44284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lang="en-US" sz="2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5pPr>
          </a:lstStyle>
          <a:p>
            <a:r>
              <a:rPr lang="en-GB" noProof="0" dirty="0"/>
              <a:t>Summarise the content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F1082D4B-B2C5-48C0-B093-4D1AE4BF3A4B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378374" y="1153629"/>
            <a:ext cx="3499324" cy="66761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lang="en-US" sz="2400" b="1" kern="1200" dirty="0" smtClean="0">
                <a:solidFill>
                  <a:srgbClr val="1B354E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  <a:latin typeface="+mj-lt"/>
              </a:defRPr>
            </a:lvl5pPr>
          </a:lstStyle>
          <a:p>
            <a:r>
              <a:rPr lang="en-GB" noProof="0" dirty="0"/>
              <a:t>Optional subtitle</a:t>
            </a:r>
          </a:p>
        </p:txBody>
      </p:sp>
    </p:spTree>
    <p:extLst>
      <p:ext uri="{BB962C8B-B14F-4D97-AF65-F5344CB8AC3E}">
        <p14:creationId xmlns:p14="http://schemas.microsoft.com/office/powerpoint/2010/main" val="585591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571500" y="375506"/>
            <a:ext cx="109728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3" name="Rectangle 12"/>
          <p:cNvSpPr>
            <a:spLocks noChangeAspect="1"/>
          </p:cNvSpPr>
          <p:nvPr userDrawn="1"/>
        </p:nvSpPr>
        <p:spPr>
          <a:xfrm>
            <a:off x="9898024" y="6381330"/>
            <a:ext cx="230425" cy="1382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4499339" y="6489341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D02BCF-421E-4F33-BB43-B9EA21299101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7440150" y="6741368"/>
            <a:ext cx="4272807" cy="720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1AF557A-96AF-47D1-9333-05891F63F9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3019" y="64482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b="0" dirty="0">
                <a:solidFill>
                  <a:schemeClr val="tx2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 dirty="0"/>
              <a:t>010-002-001R J</a:t>
            </a:r>
          </a:p>
        </p:txBody>
      </p:sp>
    </p:spTree>
    <p:extLst>
      <p:ext uri="{BB962C8B-B14F-4D97-AF65-F5344CB8AC3E}">
        <p14:creationId xmlns:p14="http://schemas.microsoft.com/office/powerpoint/2010/main" val="194628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9" r:id="rId3"/>
    <p:sldLayoutId id="2147483692" r:id="rId4"/>
    <p:sldLayoutId id="2147483694" r:id="rId5"/>
    <p:sldLayoutId id="2147483696" r:id="rId6"/>
    <p:sldLayoutId id="2147483698" r:id="rId7"/>
    <p:sldLayoutId id="2147483700" r:id="rId8"/>
    <p:sldLayoutId id="2147483702" r:id="rId9"/>
    <p:sldLayoutId id="2147483704" r:id="rId10"/>
    <p:sldLayoutId id="2147483706" r:id="rId11"/>
    <p:sldLayoutId id="2147483708" r:id="rId12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tx2"/>
          </a:solidFill>
          <a:latin typeface="+mn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Corbe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Corbe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Corbe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Corbe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Corbe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Corbe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Corbe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Corbe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Tx/>
        <a:buBlip>
          <a:blip r:embed="rId14"/>
        </a:buBlip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571500" y="375506"/>
            <a:ext cx="109728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title style</a:t>
            </a:r>
          </a:p>
        </p:txBody>
      </p:sp>
      <p:sp>
        <p:nvSpPr>
          <p:cNvPr id="13" name="Rectangle 12"/>
          <p:cNvSpPr>
            <a:spLocks noChangeAspect="1"/>
          </p:cNvSpPr>
          <p:nvPr userDrawn="1"/>
        </p:nvSpPr>
        <p:spPr>
          <a:xfrm>
            <a:off x="9898024" y="6381330"/>
            <a:ext cx="230425" cy="1382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4499339" y="6489341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D02BCF-421E-4F33-BB43-B9EA21299101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7440150" y="6741368"/>
            <a:ext cx="4272807" cy="720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1AF557A-96AF-47D1-9333-05891F63F9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3019" y="64482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b="0" dirty="0">
                <a:solidFill>
                  <a:schemeClr val="tx2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 dirty="0"/>
              <a:t>010-002-001R J</a:t>
            </a:r>
          </a:p>
        </p:txBody>
      </p:sp>
    </p:spTree>
    <p:extLst>
      <p:ext uri="{BB962C8B-B14F-4D97-AF65-F5344CB8AC3E}">
        <p14:creationId xmlns:p14="http://schemas.microsoft.com/office/powerpoint/2010/main" val="1546797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4" r:id="rId3"/>
    <p:sldLayoutId id="2147483715" r:id="rId4"/>
    <p:sldLayoutId id="2147483717" r:id="rId5"/>
    <p:sldLayoutId id="2147483719" r:id="rId6"/>
    <p:sldLayoutId id="2147483721" r:id="rId7"/>
    <p:sldLayoutId id="2147483723" r:id="rId8"/>
    <p:sldLayoutId id="2147483725" r:id="rId9"/>
    <p:sldLayoutId id="2147483727" r:id="rId10"/>
    <p:sldLayoutId id="2147483729" r:id="rId11"/>
    <p:sldLayoutId id="2147483731" r:id="rId12"/>
    <p:sldLayoutId id="2147483732" r:id="rId13"/>
    <p:sldLayoutId id="2147483733" r:id="rId14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tx2"/>
          </a:solidFill>
          <a:latin typeface="+mn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Corbe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Corbe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Corbe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Corbe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Corbe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Corbe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Corbe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Corbe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Tx/>
        <a:buBlip>
          <a:blip r:embed="rId16"/>
        </a:buBlip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5107D70A-83D0-4496-975C-3E71CA870A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1294" y="4002620"/>
            <a:ext cx="11056538" cy="684906"/>
          </a:xfrm>
        </p:spPr>
        <p:txBody>
          <a:bodyPr/>
          <a:lstStyle/>
          <a:p>
            <a:r>
              <a:rPr lang="en-GB" dirty="0"/>
              <a:t>Risk Based Part Qualification and the implications for NDT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B74C9E7-8300-407B-9CFF-2CBBA10500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BINDT – NDT for Metallic Airframe Components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D4E8AAD-E93B-4716-A117-DAA190CF5A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 err="1"/>
              <a:t>Dr.</a:t>
            </a:r>
            <a:r>
              <a:rPr lang="en-GB" dirty="0"/>
              <a:t> Simon Lewis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CAA4325-2F85-4789-A12B-762AFB6F95A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20</a:t>
            </a:r>
            <a:r>
              <a:rPr lang="en-GB" baseline="30000" dirty="0"/>
              <a:t>th</a:t>
            </a:r>
            <a:r>
              <a:rPr lang="en-GB" dirty="0"/>
              <a:t> April 2021</a:t>
            </a:r>
          </a:p>
        </p:txBody>
      </p:sp>
    </p:spTree>
    <p:extLst>
      <p:ext uri="{BB962C8B-B14F-4D97-AF65-F5344CB8AC3E}">
        <p14:creationId xmlns:p14="http://schemas.microsoft.com/office/powerpoint/2010/main" val="2586814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36CD111-E201-44C0-80D7-375389A78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Benefits of Risk Based approach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E4E3041-4180-4A32-A03E-3E19B9125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345" y="1683666"/>
            <a:ext cx="7700212" cy="2372325"/>
          </a:xfrm>
        </p:spPr>
        <p:txBody>
          <a:bodyPr>
            <a:normAutofit/>
          </a:bodyPr>
          <a:lstStyle/>
          <a:p>
            <a:r>
              <a:rPr lang="en-GB" sz="2000" dirty="0"/>
              <a:t>We can use the results to better target inspection</a:t>
            </a:r>
          </a:p>
          <a:p>
            <a:pPr lvl="1"/>
            <a:r>
              <a:rPr lang="en-GB" sz="1600" dirty="0"/>
              <a:t>Focus on areas where the impact on part risk is most significant</a:t>
            </a:r>
          </a:p>
          <a:p>
            <a:pPr lvl="1"/>
            <a:r>
              <a:rPr lang="en-GB" sz="1600" dirty="0"/>
              <a:t>Avoid inspection effort where the payback on risk is low</a:t>
            </a:r>
          </a:p>
          <a:p>
            <a:pPr marL="457200" lvl="1" indent="0">
              <a:buNone/>
            </a:pPr>
            <a:endParaRPr lang="en-GB" sz="1600" dirty="0"/>
          </a:p>
          <a:p>
            <a:r>
              <a:rPr lang="en-GB" sz="2000" dirty="0"/>
              <a:t>Analysis can be used to determine the value of various inspection strategies, using POD curves</a:t>
            </a:r>
          </a:p>
          <a:p>
            <a:pPr lvl="1"/>
            <a:endParaRPr lang="en-GB" sz="16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E06856-1A82-4BDE-9FD8-CA7C2218A3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ASTM International Conference on Additive Manufacturing</a:t>
            </a:r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A9C9355-379F-4BDD-829C-1C1EED100680}"/>
              </a:ext>
            </a:extLst>
          </p:cNvPr>
          <p:cNvGrpSpPr/>
          <p:nvPr/>
        </p:nvGrpSpPr>
        <p:grpSpPr>
          <a:xfrm>
            <a:off x="384417" y="4230886"/>
            <a:ext cx="3511319" cy="2042471"/>
            <a:chOff x="4981300" y="942280"/>
            <a:chExt cx="2813908" cy="1409193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82D4F211-1E7C-4097-BF77-9AEAEBCF57D4}"/>
                </a:ext>
              </a:extLst>
            </p:cNvPr>
            <p:cNvCxnSpPr/>
            <p:nvPr/>
          </p:nvCxnSpPr>
          <p:spPr>
            <a:xfrm>
              <a:off x="5490952" y="2102792"/>
              <a:ext cx="2304256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391C51D3-4195-4E04-8E5C-3FFDC091131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90952" y="942280"/>
              <a:ext cx="0" cy="116051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131E866-5411-40F3-BA6D-88DE1DC795FB}"/>
                </a:ext>
              </a:extLst>
            </p:cNvPr>
            <p:cNvSpPr/>
            <p:nvPr/>
          </p:nvSpPr>
          <p:spPr>
            <a:xfrm>
              <a:off x="5508104" y="1327029"/>
              <a:ext cx="2143845" cy="761284"/>
            </a:xfrm>
            <a:custGeom>
              <a:avLst/>
              <a:gdLst>
                <a:gd name="connsiteX0" fmla="*/ 0 w 2143845"/>
                <a:gd name="connsiteY0" fmla="*/ 761284 h 761284"/>
                <a:gd name="connsiteX1" fmla="*/ 422622 w 2143845"/>
                <a:gd name="connsiteY1" fmla="*/ 684444 h 761284"/>
                <a:gd name="connsiteX2" fmla="*/ 645459 w 2143845"/>
                <a:gd name="connsiteY2" fmla="*/ 492343 h 761284"/>
                <a:gd name="connsiteX3" fmla="*/ 852927 w 2143845"/>
                <a:gd name="connsiteY3" fmla="*/ 146561 h 761284"/>
                <a:gd name="connsiteX4" fmla="*/ 1114185 w 2143845"/>
                <a:gd name="connsiteY4" fmla="*/ 565 h 761284"/>
                <a:gd name="connsiteX5" fmla="*/ 1321653 w 2143845"/>
                <a:gd name="connsiteY5" fmla="*/ 192666 h 761284"/>
                <a:gd name="connsiteX6" fmla="*/ 1490702 w 2143845"/>
                <a:gd name="connsiteY6" fmla="*/ 523079 h 761284"/>
                <a:gd name="connsiteX7" fmla="*/ 1859536 w 2143845"/>
                <a:gd name="connsiteY7" fmla="*/ 707496 h 761284"/>
                <a:gd name="connsiteX8" fmla="*/ 2143845 w 2143845"/>
                <a:gd name="connsiteY8" fmla="*/ 753600 h 761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43845" h="761284">
                  <a:moveTo>
                    <a:pt x="0" y="761284"/>
                  </a:moveTo>
                  <a:cubicBezTo>
                    <a:pt x="157523" y="745275"/>
                    <a:pt x="315046" y="729267"/>
                    <a:pt x="422622" y="684444"/>
                  </a:cubicBezTo>
                  <a:cubicBezTo>
                    <a:pt x="530198" y="639621"/>
                    <a:pt x="573742" y="581990"/>
                    <a:pt x="645459" y="492343"/>
                  </a:cubicBezTo>
                  <a:cubicBezTo>
                    <a:pt x="717176" y="402696"/>
                    <a:pt x="774806" y="228524"/>
                    <a:pt x="852927" y="146561"/>
                  </a:cubicBezTo>
                  <a:cubicBezTo>
                    <a:pt x="931048" y="64598"/>
                    <a:pt x="1036064" y="-7119"/>
                    <a:pt x="1114185" y="565"/>
                  </a:cubicBezTo>
                  <a:cubicBezTo>
                    <a:pt x="1192306" y="8249"/>
                    <a:pt x="1258900" y="105580"/>
                    <a:pt x="1321653" y="192666"/>
                  </a:cubicBezTo>
                  <a:cubicBezTo>
                    <a:pt x="1384406" y="279752"/>
                    <a:pt x="1401055" y="437274"/>
                    <a:pt x="1490702" y="523079"/>
                  </a:cubicBezTo>
                  <a:cubicBezTo>
                    <a:pt x="1580349" y="608884"/>
                    <a:pt x="1750679" y="669076"/>
                    <a:pt x="1859536" y="707496"/>
                  </a:cubicBezTo>
                  <a:cubicBezTo>
                    <a:pt x="1968393" y="745916"/>
                    <a:pt x="2056119" y="749758"/>
                    <a:pt x="2143845" y="753600"/>
                  </a:cubicBezTo>
                </a:path>
              </a:pathLst>
            </a:cu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D57E5F3-5A45-4CA7-9029-8109A2E328EF}"/>
                </a:ext>
              </a:extLst>
            </p:cNvPr>
            <p:cNvSpPr txBox="1"/>
            <p:nvPr/>
          </p:nvSpPr>
          <p:spPr>
            <a:xfrm>
              <a:off x="5967920" y="2074474"/>
              <a:ext cx="14865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latin typeface="+mj-lt"/>
                </a:rPr>
                <a:t>Initial defect size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13194E5-3369-4133-B768-440098CACA0E}"/>
                </a:ext>
              </a:extLst>
            </p:cNvPr>
            <p:cNvSpPr txBox="1"/>
            <p:nvPr/>
          </p:nvSpPr>
          <p:spPr>
            <a:xfrm rot="16200000">
              <a:off x="4586029" y="1350160"/>
              <a:ext cx="1160511" cy="369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latin typeface="+mj-lt"/>
                </a:rPr>
                <a:t>Expected number / unit volume</a:t>
              </a:r>
              <a:endParaRPr lang="en-GB" sz="1200" b="1" baseline="-25000" dirty="0">
                <a:latin typeface="+mj-lt"/>
              </a:endParaRPr>
            </a:p>
          </p:txBody>
        </p:sp>
      </p:grp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B0BFBF8-D58F-4956-8818-67F9A3F0E8C0}"/>
              </a:ext>
            </a:extLst>
          </p:cNvPr>
          <p:cNvSpPr/>
          <p:nvPr/>
        </p:nvSpPr>
        <p:spPr>
          <a:xfrm>
            <a:off x="1730840" y="5554399"/>
            <a:ext cx="1935399" cy="365125"/>
          </a:xfrm>
          <a:custGeom>
            <a:avLst/>
            <a:gdLst>
              <a:gd name="connsiteX0" fmla="*/ 0 w 1521069"/>
              <a:gd name="connsiteY0" fmla="*/ 46892 h 1011907"/>
              <a:gd name="connsiteX1" fmla="*/ 219807 w 1521069"/>
              <a:gd name="connsiteY1" fmla="*/ 20515 h 1011907"/>
              <a:gd name="connsiteX2" fmla="*/ 448407 w 1521069"/>
              <a:gd name="connsiteY2" fmla="*/ 310661 h 1011907"/>
              <a:gd name="connsiteX3" fmla="*/ 668215 w 1521069"/>
              <a:gd name="connsiteY3" fmla="*/ 767861 h 1011907"/>
              <a:gd name="connsiteX4" fmla="*/ 1257300 w 1521069"/>
              <a:gd name="connsiteY4" fmla="*/ 987669 h 1011907"/>
              <a:gd name="connsiteX5" fmla="*/ 1521069 w 1521069"/>
              <a:gd name="connsiteY5" fmla="*/ 996461 h 1011907"/>
              <a:gd name="connsiteX0" fmla="*/ 0 w 1681336"/>
              <a:gd name="connsiteY0" fmla="*/ 248921 h 991552"/>
              <a:gd name="connsiteX1" fmla="*/ 380074 w 1681336"/>
              <a:gd name="connsiteY1" fmla="*/ 160 h 991552"/>
              <a:gd name="connsiteX2" fmla="*/ 608674 w 1681336"/>
              <a:gd name="connsiteY2" fmla="*/ 290306 h 991552"/>
              <a:gd name="connsiteX3" fmla="*/ 828482 w 1681336"/>
              <a:gd name="connsiteY3" fmla="*/ 747506 h 991552"/>
              <a:gd name="connsiteX4" fmla="*/ 1417567 w 1681336"/>
              <a:gd name="connsiteY4" fmla="*/ 967314 h 991552"/>
              <a:gd name="connsiteX5" fmla="*/ 1681336 w 1681336"/>
              <a:gd name="connsiteY5" fmla="*/ 976106 h 991552"/>
              <a:gd name="connsiteX0" fmla="*/ 0 w 1681336"/>
              <a:gd name="connsiteY0" fmla="*/ 248866 h 991497"/>
              <a:gd name="connsiteX1" fmla="*/ 380074 w 1681336"/>
              <a:gd name="connsiteY1" fmla="*/ 105 h 991497"/>
              <a:gd name="connsiteX2" fmla="*/ 608674 w 1681336"/>
              <a:gd name="connsiteY2" fmla="*/ 290251 h 991497"/>
              <a:gd name="connsiteX3" fmla="*/ 828482 w 1681336"/>
              <a:gd name="connsiteY3" fmla="*/ 747451 h 991497"/>
              <a:gd name="connsiteX4" fmla="*/ 1417567 w 1681336"/>
              <a:gd name="connsiteY4" fmla="*/ 967259 h 991497"/>
              <a:gd name="connsiteX5" fmla="*/ 1681336 w 1681336"/>
              <a:gd name="connsiteY5" fmla="*/ 976051 h 991497"/>
              <a:gd name="connsiteX0" fmla="*/ 0 w 1681336"/>
              <a:gd name="connsiteY0" fmla="*/ 329709 h 1072340"/>
              <a:gd name="connsiteX1" fmla="*/ 310393 w 1681336"/>
              <a:gd name="connsiteY1" fmla="*/ 83 h 1072340"/>
              <a:gd name="connsiteX2" fmla="*/ 608674 w 1681336"/>
              <a:gd name="connsiteY2" fmla="*/ 371094 h 1072340"/>
              <a:gd name="connsiteX3" fmla="*/ 828482 w 1681336"/>
              <a:gd name="connsiteY3" fmla="*/ 828294 h 1072340"/>
              <a:gd name="connsiteX4" fmla="*/ 1417567 w 1681336"/>
              <a:gd name="connsiteY4" fmla="*/ 1048102 h 1072340"/>
              <a:gd name="connsiteX5" fmla="*/ 1681336 w 1681336"/>
              <a:gd name="connsiteY5" fmla="*/ 1056894 h 1072340"/>
              <a:gd name="connsiteX0" fmla="*/ 0 w 1681336"/>
              <a:gd name="connsiteY0" fmla="*/ 358775 h 1101406"/>
              <a:gd name="connsiteX1" fmla="*/ 310393 w 1681336"/>
              <a:gd name="connsiteY1" fmla="*/ 29149 h 1101406"/>
              <a:gd name="connsiteX2" fmla="*/ 608674 w 1681336"/>
              <a:gd name="connsiteY2" fmla="*/ 400160 h 1101406"/>
              <a:gd name="connsiteX3" fmla="*/ 828482 w 1681336"/>
              <a:gd name="connsiteY3" fmla="*/ 857360 h 1101406"/>
              <a:gd name="connsiteX4" fmla="*/ 1417567 w 1681336"/>
              <a:gd name="connsiteY4" fmla="*/ 1077168 h 1101406"/>
              <a:gd name="connsiteX5" fmla="*/ 1681336 w 1681336"/>
              <a:gd name="connsiteY5" fmla="*/ 1085960 h 1101406"/>
              <a:gd name="connsiteX0" fmla="*/ 0 w 1681336"/>
              <a:gd name="connsiteY0" fmla="*/ 358775 h 1101406"/>
              <a:gd name="connsiteX1" fmla="*/ 310393 w 1681336"/>
              <a:gd name="connsiteY1" fmla="*/ 29149 h 1101406"/>
              <a:gd name="connsiteX2" fmla="*/ 608674 w 1681336"/>
              <a:gd name="connsiteY2" fmla="*/ 400160 h 1101406"/>
              <a:gd name="connsiteX3" fmla="*/ 828482 w 1681336"/>
              <a:gd name="connsiteY3" fmla="*/ 857360 h 1101406"/>
              <a:gd name="connsiteX4" fmla="*/ 1417567 w 1681336"/>
              <a:gd name="connsiteY4" fmla="*/ 1077168 h 1101406"/>
              <a:gd name="connsiteX5" fmla="*/ 1681336 w 1681336"/>
              <a:gd name="connsiteY5" fmla="*/ 1085960 h 1101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1336" h="1101406">
                <a:moveTo>
                  <a:pt x="0" y="358775"/>
                </a:moveTo>
                <a:cubicBezTo>
                  <a:pt x="107377" y="141656"/>
                  <a:pt x="181075" y="163768"/>
                  <a:pt x="310393" y="29149"/>
                </a:cubicBezTo>
                <a:cubicBezTo>
                  <a:pt x="439711" y="-105470"/>
                  <a:pt x="522326" y="262125"/>
                  <a:pt x="608674" y="400160"/>
                </a:cubicBezTo>
                <a:cubicBezTo>
                  <a:pt x="695022" y="538195"/>
                  <a:pt x="693667" y="744525"/>
                  <a:pt x="828482" y="857360"/>
                </a:cubicBezTo>
                <a:cubicBezTo>
                  <a:pt x="963297" y="970195"/>
                  <a:pt x="1275425" y="1039068"/>
                  <a:pt x="1417567" y="1077168"/>
                </a:cubicBezTo>
                <a:cubicBezTo>
                  <a:pt x="1559709" y="1115268"/>
                  <a:pt x="1620522" y="1100614"/>
                  <a:pt x="1681336" y="1085960"/>
                </a:cubicBezTo>
              </a:path>
            </a:pathLst>
          </a:cu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AA58D3C-F05E-40D2-B297-20A3211EA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4592" y="667967"/>
            <a:ext cx="2201597" cy="193335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5BEFEC4-95A6-4A75-BEEC-1B74B7E0AC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2409" y="1780776"/>
            <a:ext cx="2205954" cy="2372326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51F98069-C8DD-4632-901A-6F05AFA69033}"/>
              </a:ext>
            </a:extLst>
          </p:cNvPr>
          <p:cNvSpPr txBox="1"/>
          <p:nvPr/>
        </p:nvSpPr>
        <p:spPr>
          <a:xfrm>
            <a:off x="7652084" y="694360"/>
            <a:ext cx="1688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>
                <a:solidFill>
                  <a:schemeClr val="tx2"/>
                </a:solidFill>
                <a:latin typeface="+mj-lt"/>
              </a:rPr>
              <a:t>Stress Data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854FF0F-6DB9-4680-BD37-BE9606C17630}"/>
              </a:ext>
            </a:extLst>
          </p:cNvPr>
          <p:cNvSpPr txBox="1"/>
          <p:nvPr/>
        </p:nvSpPr>
        <p:spPr>
          <a:xfrm>
            <a:off x="9930307" y="2177509"/>
            <a:ext cx="20985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>
                <a:solidFill>
                  <a:schemeClr val="tx2"/>
                </a:solidFill>
                <a:latin typeface="+mj-lt"/>
              </a:rPr>
              <a:t>Zoned Risk Plot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F4A8578-5E6F-4948-A51D-CA303CDE0D68}"/>
              </a:ext>
            </a:extLst>
          </p:cNvPr>
          <p:cNvCxnSpPr>
            <a:cxnSpLocks/>
            <a:stCxn id="9" idx="6"/>
          </p:cNvCxnSpPr>
          <p:nvPr/>
        </p:nvCxnSpPr>
        <p:spPr>
          <a:xfrm>
            <a:off x="2901950" y="5546684"/>
            <a:ext cx="322513" cy="335223"/>
          </a:xfrm>
          <a:prstGeom prst="line">
            <a:avLst/>
          </a:prstGeom>
          <a:ln w="15875">
            <a:solidFill>
              <a:srgbClr val="00B050"/>
            </a:solidFill>
            <a:prstDash val="dash"/>
            <a:headEnd type="none" w="med" len="med"/>
            <a:tailEnd type="none" w="med" len="med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CA88ECC-BD60-473B-B809-9A89DA004214}"/>
              </a:ext>
            </a:extLst>
          </p:cNvPr>
          <p:cNvCxnSpPr>
            <a:cxnSpLocks/>
          </p:cNvCxnSpPr>
          <p:nvPr/>
        </p:nvCxnSpPr>
        <p:spPr>
          <a:xfrm flipH="1">
            <a:off x="3142850" y="5094230"/>
            <a:ext cx="530006" cy="701361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A9051CC3-E08D-4375-AFAB-C7263162879D}"/>
              </a:ext>
            </a:extLst>
          </p:cNvPr>
          <p:cNvCxnSpPr>
            <a:cxnSpLocks/>
          </p:cNvCxnSpPr>
          <p:nvPr/>
        </p:nvCxnSpPr>
        <p:spPr>
          <a:xfrm>
            <a:off x="1730840" y="4680179"/>
            <a:ext cx="520635" cy="861118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8C9376DE-9E96-4C72-A0FC-F68B3E7A81A1}"/>
              </a:ext>
            </a:extLst>
          </p:cNvPr>
          <p:cNvSpPr txBox="1"/>
          <p:nvPr/>
        </p:nvSpPr>
        <p:spPr>
          <a:xfrm>
            <a:off x="3025889" y="4788538"/>
            <a:ext cx="1739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 b="1" dirty="0">
                <a:solidFill>
                  <a:schemeClr val="tx2"/>
                </a:solidFill>
                <a:latin typeface="+mj-lt"/>
              </a:rPr>
              <a:t>Crude inspection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9A59FBD-51F1-46B7-9E09-4DB5A23270A4}"/>
              </a:ext>
            </a:extLst>
          </p:cNvPr>
          <p:cNvSpPr txBox="1"/>
          <p:nvPr/>
        </p:nvSpPr>
        <p:spPr>
          <a:xfrm>
            <a:off x="1166755" y="4153102"/>
            <a:ext cx="986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 b="1" dirty="0">
                <a:solidFill>
                  <a:schemeClr val="tx2"/>
                </a:solidFill>
                <a:latin typeface="+mj-lt"/>
              </a:rPr>
              <a:t>Intensive inspection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33788856-1616-4163-8663-E0BCC9BDD453}"/>
              </a:ext>
            </a:extLst>
          </p:cNvPr>
          <p:cNvCxnSpPr>
            <a:cxnSpLocks/>
          </p:cNvCxnSpPr>
          <p:nvPr/>
        </p:nvCxnSpPr>
        <p:spPr>
          <a:xfrm flipH="1">
            <a:off x="2475515" y="4319744"/>
            <a:ext cx="426435" cy="475647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C63C69B8-82E7-4F53-88A3-7232C2652537}"/>
              </a:ext>
            </a:extLst>
          </p:cNvPr>
          <p:cNvSpPr txBox="1"/>
          <p:nvPr/>
        </p:nvSpPr>
        <p:spPr>
          <a:xfrm>
            <a:off x="2569866" y="3807483"/>
            <a:ext cx="986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 b="1" dirty="0">
                <a:solidFill>
                  <a:schemeClr val="tx2"/>
                </a:solidFill>
                <a:latin typeface="+mj-lt"/>
              </a:rPr>
              <a:t>Without Inspection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8BF822EB-8E7E-441C-AFA6-4D0D3124080E}"/>
              </a:ext>
            </a:extLst>
          </p:cNvPr>
          <p:cNvGrpSpPr/>
          <p:nvPr/>
        </p:nvGrpSpPr>
        <p:grpSpPr>
          <a:xfrm>
            <a:off x="4925664" y="3625518"/>
            <a:ext cx="4290525" cy="2943687"/>
            <a:chOff x="1359452" y="4676309"/>
            <a:chExt cx="2892143" cy="1488935"/>
          </a:xfrm>
        </p:grpSpPr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8EB2A2DF-D32A-4A8A-87CD-5608D2F791BA}"/>
                </a:ext>
              </a:extLst>
            </p:cNvPr>
            <p:cNvCxnSpPr/>
            <p:nvPr/>
          </p:nvCxnSpPr>
          <p:spPr>
            <a:xfrm>
              <a:off x="1947339" y="5836821"/>
              <a:ext cx="2304256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613018D6-655F-406F-88B4-A80D3ABAF5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47339" y="4676309"/>
              <a:ext cx="0" cy="116051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40325290-67E7-4D63-A4B4-55720FEA3E1E}"/>
                </a:ext>
              </a:extLst>
            </p:cNvPr>
            <p:cNvSpPr txBox="1"/>
            <p:nvPr/>
          </p:nvSpPr>
          <p:spPr>
            <a:xfrm>
              <a:off x="2198347" y="5913485"/>
              <a:ext cx="1720624" cy="2517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>
                  <a:latin typeface="+mj-lt"/>
                </a:rPr>
                <a:t>Operating Life / Cycles</a:t>
              </a:r>
              <a:endParaRPr lang="en-GB" sz="1600" b="1" baseline="-25000" dirty="0">
                <a:latin typeface="+mj-lt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077CC97B-8BF8-43B9-901F-63632B64F6D8}"/>
                </a:ext>
              </a:extLst>
            </p:cNvPr>
            <p:cNvSpPr/>
            <p:nvPr/>
          </p:nvSpPr>
          <p:spPr>
            <a:xfrm>
              <a:off x="2005533" y="4869368"/>
              <a:ext cx="2020901" cy="965262"/>
            </a:xfrm>
            <a:custGeom>
              <a:avLst/>
              <a:gdLst>
                <a:gd name="connsiteX0" fmla="*/ 0 w 2020901"/>
                <a:gd name="connsiteY0" fmla="*/ 1083695 h 1093353"/>
                <a:gd name="connsiteX1" fmla="*/ 560934 w 2020901"/>
                <a:gd name="connsiteY1" fmla="*/ 1068326 h 1093353"/>
                <a:gd name="connsiteX2" fmla="*/ 799139 w 2020901"/>
                <a:gd name="connsiteY2" fmla="*/ 868542 h 1093353"/>
                <a:gd name="connsiteX3" fmla="*/ 929768 w 2020901"/>
                <a:gd name="connsiteY3" fmla="*/ 499708 h 1093353"/>
                <a:gd name="connsiteX4" fmla="*/ 1083449 w 2020901"/>
                <a:gd name="connsiteY4" fmla="*/ 100138 h 1093353"/>
                <a:gd name="connsiteX5" fmla="*/ 1413862 w 2020901"/>
                <a:gd name="connsiteY5" fmla="*/ 15614 h 1093353"/>
                <a:gd name="connsiteX6" fmla="*/ 2020901 w 2020901"/>
                <a:gd name="connsiteY6" fmla="*/ 246 h 1093353"/>
                <a:gd name="connsiteX0" fmla="*/ 0 w 2020901"/>
                <a:gd name="connsiteY0" fmla="*/ 1083695 h 1085073"/>
                <a:gd name="connsiteX1" fmla="*/ 501459 w 2020901"/>
                <a:gd name="connsiteY1" fmla="*/ 1009040 h 1085073"/>
                <a:gd name="connsiteX2" fmla="*/ 799139 w 2020901"/>
                <a:gd name="connsiteY2" fmla="*/ 868542 h 1085073"/>
                <a:gd name="connsiteX3" fmla="*/ 929768 w 2020901"/>
                <a:gd name="connsiteY3" fmla="*/ 499708 h 1085073"/>
                <a:gd name="connsiteX4" fmla="*/ 1083449 w 2020901"/>
                <a:gd name="connsiteY4" fmla="*/ 100138 h 1085073"/>
                <a:gd name="connsiteX5" fmla="*/ 1413862 w 2020901"/>
                <a:gd name="connsiteY5" fmla="*/ 15614 h 1085073"/>
                <a:gd name="connsiteX6" fmla="*/ 2020901 w 2020901"/>
                <a:gd name="connsiteY6" fmla="*/ 246 h 1085073"/>
                <a:gd name="connsiteX0" fmla="*/ 0 w 2020901"/>
                <a:gd name="connsiteY0" fmla="*/ 1083695 h 1085248"/>
                <a:gd name="connsiteX1" fmla="*/ 501459 w 2020901"/>
                <a:gd name="connsiteY1" fmla="*/ 1009040 h 1085248"/>
                <a:gd name="connsiteX2" fmla="*/ 799139 w 2020901"/>
                <a:gd name="connsiteY2" fmla="*/ 827498 h 1085248"/>
                <a:gd name="connsiteX3" fmla="*/ 929768 w 2020901"/>
                <a:gd name="connsiteY3" fmla="*/ 499708 h 1085248"/>
                <a:gd name="connsiteX4" fmla="*/ 1083449 w 2020901"/>
                <a:gd name="connsiteY4" fmla="*/ 100138 h 1085248"/>
                <a:gd name="connsiteX5" fmla="*/ 1413862 w 2020901"/>
                <a:gd name="connsiteY5" fmla="*/ 15614 h 1085248"/>
                <a:gd name="connsiteX6" fmla="*/ 2020901 w 2020901"/>
                <a:gd name="connsiteY6" fmla="*/ 246 h 1085248"/>
                <a:gd name="connsiteX0" fmla="*/ 0 w 2020901"/>
                <a:gd name="connsiteY0" fmla="*/ 1083695 h 1085248"/>
                <a:gd name="connsiteX1" fmla="*/ 501459 w 2020901"/>
                <a:gd name="connsiteY1" fmla="*/ 1009040 h 1085248"/>
                <a:gd name="connsiteX2" fmla="*/ 799139 w 2020901"/>
                <a:gd name="connsiteY2" fmla="*/ 827498 h 1085248"/>
                <a:gd name="connsiteX3" fmla="*/ 929768 w 2020901"/>
                <a:gd name="connsiteY3" fmla="*/ 499708 h 1085248"/>
                <a:gd name="connsiteX4" fmla="*/ 1186178 w 2020901"/>
                <a:gd name="connsiteY4" fmla="*/ 141182 h 1085248"/>
                <a:gd name="connsiteX5" fmla="*/ 1413862 w 2020901"/>
                <a:gd name="connsiteY5" fmla="*/ 15614 h 1085248"/>
                <a:gd name="connsiteX6" fmla="*/ 2020901 w 2020901"/>
                <a:gd name="connsiteY6" fmla="*/ 246 h 1085248"/>
                <a:gd name="connsiteX0" fmla="*/ 0 w 2020901"/>
                <a:gd name="connsiteY0" fmla="*/ 1083695 h 1085248"/>
                <a:gd name="connsiteX1" fmla="*/ 501459 w 2020901"/>
                <a:gd name="connsiteY1" fmla="*/ 1009040 h 1085248"/>
                <a:gd name="connsiteX2" fmla="*/ 799139 w 2020901"/>
                <a:gd name="connsiteY2" fmla="*/ 827498 h 1085248"/>
                <a:gd name="connsiteX3" fmla="*/ 967616 w 2020901"/>
                <a:gd name="connsiteY3" fmla="*/ 527070 h 1085248"/>
                <a:gd name="connsiteX4" fmla="*/ 1186178 w 2020901"/>
                <a:gd name="connsiteY4" fmla="*/ 141182 h 1085248"/>
                <a:gd name="connsiteX5" fmla="*/ 1413862 w 2020901"/>
                <a:gd name="connsiteY5" fmla="*/ 15614 h 1085248"/>
                <a:gd name="connsiteX6" fmla="*/ 2020901 w 2020901"/>
                <a:gd name="connsiteY6" fmla="*/ 246 h 1085248"/>
                <a:gd name="connsiteX0" fmla="*/ 0 w 2020901"/>
                <a:gd name="connsiteY0" fmla="*/ 1083695 h 1085248"/>
                <a:gd name="connsiteX1" fmla="*/ 501459 w 2020901"/>
                <a:gd name="connsiteY1" fmla="*/ 1009040 h 1085248"/>
                <a:gd name="connsiteX2" fmla="*/ 799139 w 2020901"/>
                <a:gd name="connsiteY2" fmla="*/ 827498 h 1085248"/>
                <a:gd name="connsiteX3" fmla="*/ 967616 w 2020901"/>
                <a:gd name="connsiteY3" fmla="*/ 527070 h 1085248"/>
                <a:gd name="connsiteX4" fmla="*/ 1218619 w 2020901"/>
                <a:gd name="connsiteY4" fmla="*/ 145743 h 1085248"/>
                <a:gd name="connsiteX5" fmla="*/ 1413862 w 2020901"/>
                <a:gd name="connsiteY5" fmla="*/ 15614 h 1085248"/>
                <a:gd name="connsiteX6" fmla="*/ 2020901 w 2020901"/>
                <a:gd name="connsiteY6" fmla="*/ 246 h 1085248"/>
                <a:gd name="connsiteX0" fmla="*/ 0 w 2020901"/>
                <a:gd name="connsiteY0" fmla="*/ 1083463 h 1085016"/>
                <a:gd name="connsiteX1" fmla="*/ 501459 w 2020901"/>
                <a:gd name="connsiteY1" fmla="*/ 1008808 h 1085016"/>
                <a:gd name="connsiteX2" fmla="*/ 799139 w 2020901"/>
                <a:gd name="connsiteY2" fmla="*/ 827266 h 1085016"/>
                <a:gd name="connsiteX3" fmla="*/ 967616 w 2020901"/>
                <a:gd name="connsiteY3" fmla="*/ 526838 h 1085016"/>
                <a:gd name="connsiteX4" fmla="*/ 1218619 w 2020901"/>
                <a:gd name="connsiteY4" fmla="*/ 145511 h 1085016"/>
                <a:gd name="connsiteX5" fmla="*/ 1478744 w 2020901"/>
                <a:gd name="connsiteY5" fmla="*/ 38184 h 1085016"/>
                <a:gd name="connsiteX6" fmla="*/ 2020901 w 2020901"/>
                <a:gd name="connsiteY6" fmla="*/ 14 h 1085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20901" h="1085016">
                  <a:moveTo>
                    <a:pt x="0" y="1083463"/>
                  </a:moveTo>
                  <a:cubicBezTo>
                    <a:pt x="213872" y="1093708"/>
                    <a:pt x="368269" y="1051507"/>
                    <a:pt x="501459" y="1008808"/>
                  </a:cubicBezTo>
                  <a:cubicBezTo>
                    <a:pt x="634649" y="966109"/>
                    <a:pt x="721446" y="907594"/>
                    <a:pt x="799139" y="827266"/>
                  </a:cubicBezTo>
                  <a:cubicBezTo>
                    <a:pt x="876832" y="746938"/>
                    <a:pt x="897703" y="640464"/>
                    <a:pt x="967616" y="526838"/>
                  </a:cubicBezTo>
                  <a:cubicBezTo>
                    <a:pt x="1037529" y="413212"/>
                    <a:pt x="1133431" y="226953"/>
                    <a:pt x="1218619" y="145511"/>
                  </a:cubicBezTo>
                  <a:cubicBezTo>
                    <a:pt x="1303807" y="64069"/>
                    <a:pt x="1322502" y="54833"/>
                    <a:pt x="1478744" y="38184"/>
                  </a:cubicBezTo>
                  <a:cubicBezTo>
                    <a:pt x="1634986" y="21535"/>
                    <a:pt x="1795502" y="-627"/>
                    <a:pt x="2020901" y="14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0033C09-213A-4A3B-B8B0-4759CAB125F1}"/>
                </a:ext>
              </a:extLst>
            </p:cNvPr>
            <p:cNvSpPr txBox="1"/>
            <p:nvPr/>
          </p:nvSpPr>
          <p:spPr>
            <a:xfrm>
              <a:off x="1359452" y="5188304"/>
              <a:ext cx="674810" cy="2746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err="1">
                  <a:latin typeface="+mj-lt"/>
                </a:rPr>
                <a:t>P</a:t>
              </a:r>
              <a:r>
                <a:rPr lang="en-GB" b="1" baseline="-25000" dirty="0" err="1">
                  <a:latin typeface="+mj-lt"/>
                </a:rPr>
                <a:t>failure</a:t>
              </a:r>
              <a:endParaRPr lang="en-GB" b="1" baseline="-25000" dirty="0">
                <a:latin typeface="+mj-lt"/>
              </a:endParaRPr>
            </a:p>
          </p:txBody>
        </p:sp>
      </p:grp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5C3F9E2F-B6B7-4A23-8F7C-284566BF29BA}"/>
              </a:ext>
            </a:extLst>
          </p:cNvPr>
          <p:cNvSpPr/>
          <p:nvPr/>
        </p:nvSpPr>
        <p:spPr>
          <a:xfrm>
            <a:off x="6456947" y="5358063"/>
            <a:ext cx="689811" cy="553453"/>
          </a:xfrm>
          <a:custGeom>
            <a:avLst/>
            <a:gdLst>
              <a:gd name="connsiteX0" fmla="*/ 0 w 689811"/>
              <a:gd name="connsiteY0" fmla="*/ 553453 h 553453"/>
              <a:gd name="connsiteX1" fmla="*/ 296779 w 689811"/>
              <a:gd name="connsiteY1" fmla="*/ 489284 h 553453"/>
              <a:gd name="connsiteX2" fmla="*/ 545432 w 689811"/>
              <a:gd name="connsiteY2" fmla="*/ 280737 h 553453"/>
              <a:gd name="connsiteX3" fmla="*/ 689811 w 689811"/>
              <a:gd name="connsiteY3" fmla="*/ 0 h 553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9811" h="553453">
                <a:moveTo>
                  <a:pt x="0" y="553453"/>
                </a:moveTo>
                <a:cubicBezTo>
                  <a:pt x="102937" y="544095"/>
                  <a:pt x="205874" y="534737"/>
                  <a:pt x="296779" y="489284"/>
                </a:cubicBezTo>
                <a:cubicBezTo>
                  <a:pt x="387684" y="443831"/>
                  <a:pt x="479927" y="362284"/>
                  <a:pt x="545432" y="280737"/>
                </a:cubicBezTo>
                <a:cubicBezTo>
                  <a:pt x="610937" y="199190"/>
                  <a:pt x="650374" y="99595"/>
                  <a:pt x="689811" y="0"/>
                </a:cubicBezTo>
              </a:path>
            </a:pathLst>
          </a:custGeom>
          <a:noFill/>
          <a:ln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C3DAE37E-B148-4537-BDE8-BDAE1C8AA8BE}"/>
              </a:ext>
            </a:extLst>
          </p:cNvPr>
          <p:cNvSpPr/>
          <p:nvPr/>
        </p:nvSpPr>
        <p:spPr>
          <a:xfrm>
            <a:off x="6697579" y="4011174"/>
            <a:ext cx="2173705" cy="1908363"/>
          </a:xfrm>
          <a:custGeom>
            <a:avLst/>
            <a:gdLst>
              <a:gd name="connsiteX0" fmla="*/ 0 w 2173705"/>
              <a:gd name="connsiteY0" fmla="*/ 1876926 h 1876926"/>
              <a:gd name="connsiteX1" fmla="*/ 320842 w 2173705"/>
              <a:gd name="connsiteY1" fmla="*/ 1788694 h 1876926"/>
              <a:gd name="connsiteX2" fmla="*/ 593558 w 2173705"/>
              <a:gd name="connsiteY2" fmla="*/ 1588168 h 1876926"/>
              <a:gd name="connsiteX3" fmla="*/ 850232 w 2173705"/>
              <a:gd name="connsiteY3" fmla="*/ 1283368 h 1876926"/>
              <a:gd name="connsiteX4" fmla="*/ 1122947 w 2173705"/>
              <a:gd name="connsiteY4" fmla="*/ 745957 h 1876926"/>
              <a:gd name="connsiteX5" fmla="*/ 1307432 w 2173705"/>
              <a:gd name="connsiteY5" fmla="*/ 417094 h 1876926"/>
              <a:gd name="connsiteX6" fmla="*/ 1628274 w 2173705"/>
              <a:gd name="connsiteY6" fmla="*/ 88231 h 1876926"/>
              <a:gd name="connsiteX7" fmla="*/ 1892968 w 2173705"/>
              <a:gd name="connsiteY7" fmla="*/ 16042 h 1876926"/>
              <a:gd name="connsiteX8" fmla="*/ 2173705 w 2173705"/>
              <a:gd name="connsiteY8" fmla="*/ 0 h 1876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3705" h="1876926">
                <a:moveTo>
                  <a:pt x="0" y="1876926"/>
                </a:moveTo>
                <a:cubicBezTo>
                  <a:pt x="110958" y="1856873"/>
                  <a:pt x="221916" y="1836820"/>
                  <a:pt x="320842" y="1788694"/>
                </a:cubicBezTo>
                <a:cubicBezTo>
                  <a:pt x="419768" y="1740568"/>
                  <a:pt x="505326" y="1672389"/>
                  <a:pt x="593558" y="1588168"/>
                </a:cubicBezTo>
                <a:cubicBezTo>
                  <a:pt x="681790" y="1503947"/>
                  <a:pt x="762001" y="1423736"/>
                  <a:pt x="850232" y="1283368"/>
                </a:cubicBezTo>
                <a:cubicBezTo>
                  <a:pt x="938463" y="1143000"/>
                  <a:pt x="1046747" y="890336"/>
                  <a:pt x="1122947" y="745957"/>
                </a:cubicBezTo>
                <a:cubicBezTo>
                  <a:pt x="1199147" y="601578"/>
                  <a:pt x="1223211" y="526715"/>
                  <a:pt x="1307432" y="417094"/>
                </a:cubicBezTo>
                <a:cubicBezTo>
                  <a:pt x="1391653" y="307473"/>
                  <a:pt x="1530685" y="155073"/>
                  <a:pt x="1628274" y="88231"/>
                </a:cubicBezTo>
                <a:cubicBezTo>
                  <a:pt x="1725863" y="21389"/>
                  <a:pt x="1802063" y="30747"/>
                  <a:pt x="1892968" y="16042"/>
                </a:cubicBezTo>
                <a:cubicBezTo>
                  <a:pt x="1983873" y="1337"/>
                  <a:pt x="2078789" y="668"/>
                  <a:pt x="2173705" y="0"/>
                </a:cubicBezTo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CF2D4298-82F8-4D21-9BEF-54B08DC46FA6}"/>
              </a:ext>
            </a:extLst>
          </p:cNvPr>
          <p:cNvCxnSpPr>
            <a:cxnSpLocks/>
          </p:cNvCxnSpPr>
          <p:nvPr/>
        </p:nvCxnSpPr>
        <p:spPr>
          <a:xfrm flipV="1">
            <a:off x="9781937" y="4319392"/>
            <a:ext cx="0" cy="154983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BBC7C73D-007A-4A9B-828D-5980A87722DF}"/>
              </a:ext>
            </a:extLst>
          </p:cNvPr>
          <p:cNvCxnSpPr>
            <a:cxnSpLocks/>
          </p:cNvCxnSpPr>
          <p:nvPr/>
        </p:nvCxnSpPr>
        <p:spPr>
          <a:xfrm>
            <a:off x="9781937" y="5869222"/>
            <a:ext cx="210002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D887AA1D-6420-4927-BFE0-6E6570A536FE}"/>
              </a:ext>
            </a:extLst>
          </p:cNvPr>
          <p:cNvSpPr txBox="1"/>
          <p:nvPr/>
        </p:nvSpPr>
        <p:spPr>
          <a:xfrm>
            <a:off x="8609626" y="4571087"/>
            <a:ext cx="1314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Inspection </a:t>
            </a:r>
          </a:p>
          <a:p>
            <a:pPr algn="ctr"/>
            <a:r>
              <a:rPr lang="en-GB" sz="1400" dirty="0"/>
              <a:t>cost</a:t>
            </a:r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752161BE-528C-4578-9EBD-6915BE8F1550}"/>
              </a:ext>
            </a:extLst>
          </p:cNvPr>
          <p:cNvSpPr/>
          <p:nvPr/>
        </p:nvSpPr>
        <p:spPr>
          <a:xfrm>
            <a:off x="9867177" y="4342948"/>
            <a:ext cx="1844299" cy="1472339"/>
          </a:xfrm>
          <a:custGeom>
            <a:avLst/>
            <a:gdLst>
              <a:gd name="connsiteX0" fmla="*/ 1844299 w 1844299"/>
              <a:gd name="connsiteY0" fmla="*/ 1472339 h 1472339"/>
              <a:gd name="connsiteX1" fmla="*/ 736170 w 1844299"/>
              <a:gd name="connsiteY1" fmla="*/ 1332855 h 1472339"/>
              <a:gd name="connsiteX2" fmla="*/ 255722 w 1844299"/>
              <a:gd name="connsiteY2" fmla="*/ 1022889 h 1472339"/>
              <a:gd name="connsiteX3" fmla="*/ 46495 w 1844299"/>
              <a:gd name="connsiteY3" fmla="*/ 488197 h 1472339"/>
              <a:gd name="connsiteX4" fmla="*/ 0 w 1844299"/>
              <a:gd name="connsiteY4" fmla="*/ 0 h 1472339"/>
              <a:gd name="connsiteX5" fmla="*/ 0 w 1844299"/>
              <a:gd name="connsiteY5" fmla="*/ 0 h 1472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44299" h="1472339">
                <a:moveTo>
                  <a:pt x="1844299" y="1472339"/>
                </a:moveTo>
                <a:cubicBezTo>
                  <a:pt x="1422616" y="1440051"/>
                  <a:pt x="1000933" y="1407763"/>
                  <a:pt x="736170" y="1332855"/>
                </a:cubicBezTo>
                <a:cubicBezTo>
                  <a:pt x="471407" y="1257947"/>
                  <a:pt x="370668" y="1163665"/>
                  <a:pt x="255722" y="1022889"/>
                </a:cubicBezTo>
                <a:cubicBezTo>
                  <a:pt x="140776" y="882113"/>
                  <a:pt x="89115" y="658678"/>
                  <a:pt x="46495" y="488197"/>
                </a:cubicBezTo>
                <a:cubicBezTo>
                  <a:pt x="3875" y="317716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80AAC31-DBA5-4EF5-A734-E1CB4B1E904B}"/>
              </a:ext>
            </a:extLst>
          </p:cNvPr>
          <p:cNvSpPr txBox="1"/>
          <p:nvPr/>
        </p:nvSpPr>
        <p:spPr>
          <a:xfrm>
            <a:off x="10776945" y="5228462"/>
            <a:ext cx="13143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Failure risk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E85D4A1B-D1A8-4752-9C89-C7BFE7F41FE5}"/>
              </a:ext>
            </a:extLst>
          </p:cNvPr>
          <p:cNvGrpSpPr/>
          <p:nvPr/>
        </p:nvGrpSpPr>
        <p:grpSpPr>
          <a:xfrm>
            <a:off x="5717653" y="3674245"/>
            <a:ext cx="3426347" cy="2256952"/>
            <a:chOff x="5717653" y="3674245"/>
            <a:chExt cx="3426347" cy="2256952"/>
          </a:xfrm>
        </p:grpSpPr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9F29F804-01B9-4042-98AF-2E7191C675A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17653" y="5731215"/>
              <a:ext cx="3426347" cy="0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4C0D0154-1E61-4A5F-B137-B2A62A54F2B6}"/>
                </a:ext>
              </a:extLst>
            </p:cNvPr>
            <p:cNvCxnSpPr>
              <a:cxnSpLocks/>
            </p:cNvCxnSpPr>
            <p:nvPr/>
          </p:nvCxnSpPr>
          <p:spPr>
            <a:xfrm>
              <a:off x="6746540" y="4216358"/>
              <a:ext cx="0" cy="1714838"/>
            </a:xfrm>
            <a:prstGeom prst="line">
              <a:avLst/>
            </a:prstGeom>
            <a:ln w="12700">
              <a:solidFill>
                <a:srgbClr val="0070C0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3319C99A-E899-4D11-953E-337E7137C3CD}"/>
                </a:ext>
              </a:extLst>
            </p:cNvPr>
            <p:cNvCxnSpPr>
              <a:cxnSpLocks/>
            </p:cNvCxnSpPr>
            <p:nvPr/>
          </p:nvCxnSpPr>
          <p:spPr>
            <a:xfrm>
              <a:off x="6914982" y="4216359"/>
              <a:ext cx="0" cy="1714838"/>
            </a:xfrm>
            <a:prstGeom prst="line">
              <a:avLst/>
            </a:prstGeom>
            <a:ln w="12700">
              <a:solidFill>
                <a:srgbClr val="00B050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D3968109-CCD5-4C23-8B1E-6EEC5BAFB33D}"/>
                </a:ext>
              </a:extLst>
            </p:cNvPr>
            <p:cNvCxnSpPr>
              <a:cxnSpLocks/>
            </p:cNvCxnSpPr>
            <p:nvPr/>
          </p:nvCxnSpPr>
          <p:spPr>
            <a:xfrm>
              <a:off x="7203738" y="4216359"/>
              <a:ext cx="0" cy="1714838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Arrow: Right 93">
              <a:extLst>
                <a:ext uri="{FF2B5EF4-FFF2-40B4-BE49-F238E27FC236}">
                  <a16:creationId xmlns:a16="http://schemas.microsoft.com/office/drawing/2014/main" id="{D88B8DAE-3EE4-4A17-8A34-4CE588F27415}"/>
                </a:ext>
              </a:extLst>
            </p:cNvPr>
            <p:cNvSpPr/>
            <p:nvPr/>
          </p:nvSpPr>
          <p:spPr>
            <a:xfrm>
              <a:off x="6415803" y="3674245"/>
              <a:ext cx="1324997" cy="596801"/>
            </a:xfrm>
            <a:prstGeom prst="rightArrow">
              <a:avLst/>
            </a:prstGeom>
            <a:noFill/>
            <a:ln>
              <a:solidFill>
                <a:srgbClr val="F18C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>
                  <a:solidFill>
                    <a:srgbClr val="0B2F3C"/>
                  </a:solidFill>
                </a:rPr>
                <a:t>Increased life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7974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13" grpId="0" animBg="1"/>
      <p:bldP spid="35" grpId="0"/>
      <p:bldP spid="36" grpId="0"/>
      <p:bldP spid="51" grpId="0"/>
      <p:bldP spid="52" grpId="0"/>
      <p:bldP spid="55" grpId="0"/>
      <p:bldP spid="82" grpId="0" animBg="1"/>
      <p:bldP spid="83" grpId="0" animBg="1"/>
      <p:bldP spid="86" grpId="0"/>
      <p:bldP spid="87" grpId="0" animBg="1"/>
      <p:bldP spid="8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Arrow: Circular 26">
            <a:extLst>
              <a:ext uri="{FF2B5EF4-FFF2-40B4-BE49-F238E27FC236}">
                <a16:creationId xmlns:a16="http://schemas.microsoft.com/office/drawing/2014/main" id="{1FE24F1A-02C5-4586-8A4D-4E4607C00988}"/>
              </a:ext>
            </a:extLst>
          </p:cNvPr>
          <p:cNvSpPr/>
          <p:nvPr/>
        </p:nvSpPr>
        <p:spPr>
          <a:xfrm>
            <a:off x="1856249" y="2113891"/>
            <a:ext cx="7170149" cy="4523873"/>
          </a:xfrm>
          <a:prstGeom prst="circularArrow">
            <a:avLst>
              <a:gd name="adj1" fmla="val 13081"/>
              <a:gd name="adj2" fmla="val 719285"/>
              <a:gd name="adj3" fmla="val 167732"/>
              <a:gd name="adj4" fmla="val 1016125"/>
              <a:gd name="adj5" fmla="val 16963"/>
            </a:avLst>
          </a:prstGeom>
          <a:solidFill>
            <a:schemeClr val="bg1">
              <a:lumMod val="85000"/>
            </a:schemeClr>
          </a:solidFill>
          <a:ln>
            <a:solidFill>
              <a:srgbClr val="1B35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4CABD12-3215-4A0C-AFB4-DB067B2A11A7}"/>
              </a:ext>
            </a:extLst>
          </p:cNvPr>
          <p:cNvCxnSpPr/>
          <p:nvPr/>
        </p:nvCxnSpPr>
        <p:spPr>
          <a:xfrm>
            <a:off x="5315181" y="2576569"/>
            <a:ext cx="0" cy="3112169"/>
          </a:xfrm>
          <a:prstGeom prst="line">
            <a:avLst/>
          </a:prstGeom>
          <a:ln w="28575">
            <a:solidFill>
              <a:schemeClr val="tx1"/>
            </a:solidFill>
            <a:prstDash val="dash"/>
            <a:headEnd type="none" w="med" len="med"/>
            <a:tailEnd type="none" w="med" len="med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1A754AB-3A14-4473-8DF9-5723D926D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does this mean for NDT and Inspection?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9C49CB-A58B-470F-8FE4-E4AC8400FE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238997"/>
            <a:ext cx="10972800" cy="999209"/>
          </a:xfrm>
        </p:spPr>
        <p:txBody>
          <a:bodyPr/>
          <a:lstStyle/>
          <a:p>
            <a:r>
              <a:rPr lang="en-GB" dirty="0"/>
              <a:t>A siloed approach to Analysis and inspection will limit the overall benefit</a:t>
            </a:r>
          </a:p>
          <a:p>
            <a:r>
              <a:rPr lang="en-GB" dirty="0"/>
              <a:t>Design of the Analysis and Inspection strategies must be collaborative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F26B28-BB62-42B5-B2AA-D42CB8BD01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798" y="6449540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/>
              <a:t>010-002-001R J</a:t>
            </a:r>
            <a:endParaRPr lang="en-US" dirty="0"/>
          </a:p>
        </p:txBody>
      </p:sp>
      <p:pic>
        <p:nvPicPr>
          <p:cNvPr id="6" name="Graphic 5" descr="Computer outline">
            <a:extLst>
              <a:ext uri="{FF2B5EF4-FFF2-40B4-BE49-F238E27FC236}">
                <a16:creationId xmlns:a16="http://schemas.microsoft.com/office/drawing/2014/main" id="{849DF344-21BB-4D33-ADAF-5C215D3CA6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66242" y="3586105"/>
            <a:ext cx="1121710" cy="1121710"/>
          </a:xfrm>
          <a:prstGeom prst="rect">
            <a:avLst/>
          </a:prstGeom>
        </p:spPr>
      </p:pic>
      <p:pic>
        <p:nvPicPr>
          <p:cNvPr id="12" name="Graphic 11" descr="Magnifying glass with solid fill">
            <a:extLst>
              <a:ext uri="{FF2B5EF4-FFF2-40B4-BE49-F238E27FC236}">
                <a16:creationId xmlns:a16="http://schemas.microsoft.com/office/drawing/2014/main" id="{99D33520-1266-4CCF-80B7-540571A0D9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07420" y="3946714"/>
            <a:ext cx="914400" cy="72051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356FD8E-775D-4131-B5AE-B6E37FF7E8D9}"/>
              </a:ext>
            </a:extLst>
          </p:cNvPr>
          <p:cNvSpPr txBox="1"/>
          <p:nvPr/>
        </p:nvSpPr>
        <p:spPr>
          <a:xfrm>
            <a:off x="1102005" y="3901500"/>
            <a:ext cx="1638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>
                <a:solidFill>
                  <a:srgbClr val="F18C02"/>
                </a:solidFill>
                <a:latin typeface="+mj-lt"/>
              </a:rPr>
              <a:t>Analysis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4E5FC9C6-7F9D-4807-A3FD-A6D309527D11}"/>
              </a:ext>
            </a:extLst>
          </p:cNvPr>
          <p:cNvSpPr/>
          <p:nvPr/>
        </p:nvSpPr>
        <p:spPr>
          <a:xfrm>
            <a:off x="4108573" y="3802751"/>
            <a:ext cx="2574877" cy="742950"/>
          </a:xfrm>
          <a:prstGeom prst="rightArrow">
            <a:avLst/>
          </a:prstGeom>
          <a:solidFill>
            <a:schemeClr val="bg1"/>
          </a:solidFill>
          <a:ln>
            <a:solidFill>
              <a:srgbClr val="1B35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Critical crack size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8F37DF-46D7-4D7A-B703-45473080A409}"/>
              </a:ext>
            </a:extLst>
          </p:cNvPr>
          <p:cNvSpPr txBox="1"/>
          <p:nvPr/>
        </p:nvSpPr>
        <p:spPr>
          <a:xfrm>
            <a:off x="8617241" y="3996690"/>
            <a:ext cx="1638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>
                <a:solidFill>
                  <a:srgbClr val="F18C02"/>
                </a:solidFill>
                <a:latin typeface="+mj-lt"/>
              </a:rPr>
              <a:t>Inspection</a:t>
            </a:r>
          </a:p>
        </p:txBody>
      </p:sp>
      <p:sp>
        <p:nvSpPr>
          <p:cNvPr id="21" name="Arrow: Left 20">
            <a:extLst>
              <a:ext uri="{FF2B5EF4-FFF2-40B4-BE49-F238E27FC236}">
                <a16:creationId xmlns:a16="http://schemas.microsoft.com/office/drawing/2014/main" id="{E4838D6C-CD35-4E6E-947D-E18DDE885F3E}"/>
              </a:ext>
            </a:extLst>
          </p:cNvPr>
          <p:cNvSpPr/>
          <p:nvPr/>
        </p:nvSpPr>
        <p:spPr>
          <a:xfrm>
            <a:off x="4158077" y="5129139"/>
            <a:ext cx="3101799" cy="1275591"/>
          </a:xfrm>
          <a:prstGeom prst="leftArrow">
            <a:avLst>
              <a:gd name="adj1" fmla="val 67955"/>
              <a:gd name="adj2" fmla="val 50000"/>
            </a:avLst>
          </a:prstGeom>
          <a:solidFill>
            <a:schemeClr val="bg1"/>
          </a:solidFill>
          <a:ln>
            <a:solidFill>
              <a:srgbClr val="1B35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Inspection plan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Location / Region POD curves</a:t>
            </a: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0929EF31-B7DD-490A-BD5A-8A3CBD2131A0}"/>
              </a:ext>
            </a:extLst>
          </p:cNvPr>
          <p:cNvSpPr/>
          <p:nvPr/>
        </p:nvSpPr>
        <p:spPr>
          <a:xfrm>
            <a:off x="3784683" y="2322240"/>
            <a:ext cx="2762329" cy="1275592"/>
          </a:xfrm>
          <a:prstGeom prst="rightArrow">
            <a:avLst>
              <a:gd name="adj1" fmla="val 60562"/>
              <a:gd name="adj2" fmla="val 50000"/>
            </a:avLst>
          </a:prstGeom>
          <a:solidFill>
            <a:schemeClr val="bg1"/>
          </a:solidFill>
          <a:ln>
            <a:solidFill>
              <a:srgbClr val="1B35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Component risk map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Defect sizes/locations of interest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187C6EC-BBC5-4327-A528-F11E433BBEF7}"/>
              </a:ext>
            </a:extLst>
          </p:cNvPr>
          <p:cNvSpPr txBox="1"/>
          <p:nvPr/>
        </p:nvSpPr>
        <p:spPr>
          <a:xfrm>
            <a:off x="2317755" y="5079284"/>
            <a:ext cx="1814346" cy="94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+mj-lt"/>
              </a:rPr>
              <a:t>Update region defect probability curves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BD6F53-6A94-42E3-BF2D-C066FCE2B6A1}"/>
              </a:ext>
            </a:extLst>
          </p:cNvPr>
          <p:cNvSpPr txBox="1"/>
          <p:nvPr/>
        </p:nvSpPr>
        <p:spPr>
          <a:xfrm>
            <a:off x="6683450" y="2892818"/>
            <a:ext cx="18143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+mj-lt"/>
              </a:rPr>
              <a:t>Update inspection strategy</a:t>
            </a:r>
          </a:p>
        </p:txBody>
      </p:sp>
    </p:spTree>
    <p:extLst>
      <p:ext uri="{BB962C8B-B14F-4D97-AF65-F5344CB8AC3E}">
        <p14:creationId xmlns:p14="http://schemas.microsoft.com/office/powerpoint/2010/main" val="3499600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" grpId="0" uiExpand="1" build="p"/>
      <p:bldP spid="13" grpId="0"/>
      <p:bldP spid="14" grpId="0" animBg="1"/>
      <p:bldP spid="15" grpId="0"/>
      <p:bldP spid="21" grpId="0" animBg="1"/>
      <p:bldP spid="22" grpId="0" animBg="1"/>
      <p:bldP spid="23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86801-7F62-4207-8D18-CE53D1330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BEAD8-ED88-43B0-9542-86F7FE4A50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Risk based defect tolerance is likely to become increasingly critical for part certification, particularly with the growth of AM components</a:t>
            </a:r>
          </a:p>
          <a:p>
            <a:endParaRPr lang="en-GB" dirty="0"/>
          </a:p>
          <a:p>
            <a:r>
              <a:rPr lang="en-GB" dirty="0"/>
              <a:t>To make full use of the benefits, much closer engagement will be needed between Analysts, Designers and NDT practitioners</a:t>
            </a:r>
          </a:p>
          <a:p>
            <a:endParaRPr lang="en-GB" dirty="0"/>
          </a:p>
          <a:p>
            <a:r>
              <a:rPr lang="en-GB" dirty="0"/>
              <a:t>Design/Analysis will need to be conducted with the inspection method, POD curves etc. in mind.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6853A7-0AEF-4F03-9880-6D79AF8107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010-002-001R J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0878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About Norton-Straw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4295BFB-6BB6-458C-B866-FD447A88D9E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71500" y="1448779"/>
            <a:ext cx="7820025" cy="4713895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buBlip>
                <a:blip r:embed="rId2"/>
              </a:buBlip>
            </a:pPr>
            <a:r>
              <a:rPr lang="en-GB" sz="1800" dirty="0"/>
              <a:t>Our Team</a:t>
            </a:r>
          </a:p>
          <a:p>
            <a:pPr lvl="1">
              <a:lnSpc>
                <a:spcPct val="110000"/>
              </a:lnSpc>
              <a:buBlip>
                <a:blip r:embed="rId2"/>
              </a:buBlip>
            </a:pPr>
            <a:r>
              <a:rPr lang="en-GB" sz="1600" dirty="0"/>
              <a:t>A growing team of 20 full time employees</a:t>
            </a:r>
          </a:p>
          <a:p>
            <a:pPr lvl="1">
              <a:lnSpc>
                <a:spcPct val="110000"/>
              </a:lnSpc>
              <a:buBlip>
                <a:blip r:embed="rId2"/>
              </a:buBlip>
            </a:pPr>
            <a:r>
              <a:rPr lang="en-GB" sz="1600" dirty="0"/>
              <a:t>Engineering and technology specialists with out-of-the box capability</a:t>
            </a:r>
            <a:endParaRPr lang="en-GB" sz="1800" dirty="0"/>
          </a:p>
          <a:p>
            <a:pPr>
              <a:lnSpc>
                <a:spcPct val="110000"/>
              </a:lnSpc>
              <a:buBlip>
                <a:blip r:embed="rId2"/>
              </a:buBlip>
            </a:pPr>
            <a:r>
              <a:rPr lang="en-GB" sz="1800" dirty="0"/>
              <a:t>Our Locations</a:t>
            </a:r>
          </a:p>
          <a:p>
            <a:pPr lvl="1">
              <a:lnSpc>
                <a:spcPct val="110000"/>
              </a:lnSpc>
              <a:buBlip>
                <a:blip r:embed="rId2"/>
              </a:buBlip>
            </a:pPr>
            <a:r>
              <a:rPr lang="en-GB" sz="1600" dirty="0"/>
              <a:t>Derby, UK: Headquarters in Historic Darley Abbey Mills</a:t>
            </a:r>
          </a:p>
          <a:p>
            <a:pPr lvl="1">
              <a:lnSpc>
                <a:spcPct val="110000"/>
              </a:lnSpc>
              <a:buBlip>
                <a:blip r:embed="rId2"/>
              </a:buBlip>
            </a:pPr>
            <a:r>
              <a:rPr lang="en-GB" sz="1600" dirty="0"/>
              <a:t>Bristol, UK: Historic-quarter of city centre</a:t>
            </a:r>
          </a:p>
          <a:p>
            <a:pPr lvl="1">
              <a:lnSpc>
                <a:spcPct val="110000"/>
              </a:lnSpc>
              <a:buBlip>
                <a:blip r:embed="rId2"/>
              </a:buBlip>
            </a:pPr>
            <a:r>
              <a:rPr lang="en-GB" sz="1600" dirty="0"/>
              <a:t>Hubs for UK aerospace industry</a:t>
            </a:r>
          </a:p>
          <a:p>
            <a:pPr lvl="1">
              <a:lnSpc>
                <a:spcPct val="110000"/>
              </a:lnSpc>
              <a:buBlip>
                <a:blip r:embed="rId2"/>
              </a:buBlip>
            </a:pPr>
            <a:r>
              <a:rPr lang="en-GB" sz="1600" dirty="0"/>
              <a:t>Well connected to Europe by East Midlands and Bristol Airport</a:t>
            </a:r>
            <a:endParaRPr lang="en-GB" sz="1800" dirty="0"/>
          </a:p>
          <a:p>
            <a:pPr>
              <a:lnSpc>
                <a:spcPct val="110000"/>
              </a:lnSpc>
              <a:buBlip>
                <a:blip r:embed="rId2"/>
              </a:buBlip>
            </a:pPr>
            <a:r>
              <a:rPr lang="en-GB" sz="1800" dirty="0"/>
              <a:t>Our Infrastructure</a:t>
            </a:r>
          </a:p>
          <a:p>
            <a:pPr lvl="1">
              <a:lnSpc>
                <a:spcPct val="110000"/>
              </a:lnSpc>
              <a:buBlip>
                <a:blip r:embed="rId2"/>
              </a:buBlip>
            </a:pPr>
            <a:r>
              <a:rPr lang="en-GB" sz="1600" dirty="0"/>
              <a:t>We maintain our own high-performance computing capability capable of tackling complex engineering problems without dragging on our customer’s infrastructure</a:t>
            </a:r>
          </a:p>
          <a:p>
            <a:pPr lvl="1">
              <a:lnSpc>
                <a:spcPct val="110000"/>
              </a:lnSpc>
              <a:buBlip>
                <a:blip r:embed="rId2"/>
              </a:buBlip>
            </a:pPr>
            <a:r>
              <a:rPr lang="en-GB" sz="1600" dirty="0"/>
              <a:t>We hold our own licenses for a suite of industry recognised analysis tools; notably STARCCM+, the ANSYS Workbench suite and ABAQUS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0177" y="1448780"/>
            <a:ext cx="2951820" cy="19678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C45D6B4-BAEA-4077-9B39-81A02914B9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3203" y="3645049"/>
            <a:ext cx="2954775" cy="196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673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DEED9-48AC-4C87-B67E-ABED69C96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How to use this document</a:t>
            </a:r>
            <a:endParaRPr lang="en-GB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D442D8-1F6D-41A9-91F4-C05040BE4A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This is a template document that can be used for:</a:t>
            </a:r>
          </a:p>
          <a:p>
            <a:pPr lvl="1"/>
            <a:r>
              <a:rPr lang="en-GB" dirty="0"/>
              <a:t>Presentations</a:t>
            </a:r>
          </a:p>
          <a:p>
            <a:pPr lvl="1"/>
            <a:r>
              <a:rPr lang="en-GB" dirty="0"/>
              <a:t>Reports issued in the presentation format</a:t>
            </a:r>
          </a:p>
          <a:p>
            <a:pPr lvl="1"/>
            <a:r>
              <a:rPr lang="en-GB" dirty="0"/>
              <a:t>Case studies</a:t>
            </a:r>
          </a:p>
          <a:p>
            <a:r>
              <a:rPr lang="en-GB" dirty="0"/>
              <a:t>Be sure to edit the front page and the revision history with the document details</a:t>
            </a:r>
          </a:p>
          <a:p>
            <a:pPr lvl="1"/>
            <a:r>
              <a:rPr lang="en-GB" dirty="0"/>
              <a:t>Issue date must spell out the month (not, for example, 01/12/2021 as ambiguous in US)</a:t>
            </a:r>
          </a:p>
          <a:p>
            <a:pPr lvl="1"/>
            <a:r>
              <a:rPr lang="en-GB" dirty="0"/>
              <a:t>Choose title appropriate for the document. Plainer title page is more conservative</a:t>
            </a:r>
          </a:p>
          <a:p>
            <a:r>
              <a:rPr lang="en-GB" dirty="0"/>
              <a:t>Choose your title layout, choose whether or not to include watermarks</a:t>
            </a:r>
          </a:p>
          <a:p>
            <a:pPr lvl="1"/>
            <a:r>
              <a:rPr lang="en-GB" dirty="0"/>
              <a:t>Consider the customer, the context of the document, where it will be used.</a:t>
            </a:r>
          </a:p>
          <a:p>
            <a:r>
              <a:rPr lang="en-GB" dirty="0"/>
              <a:t>Find-and-replace to make sure the document number in the footer gets replaced everywhere (including the slide master, so new slides get the new footer)</a:t>
            </a:r>
          </a:p>
          <a:p>
            <a:r>
              <a:rPr lang="en-GB" dirty="0"/>
              <a:t>Change the slide layout by right-clicking on it in the left navigation, choose ‘layout’</a:t>
            </a:r>
          </a:p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18C59F-6944-4641-8D76-D1A24A599B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010-002-001R J</a:t>
            </a:r>
          </a:p>
        </p:txBody>
      </p:sp>
    </p:spTree>
    <p:extLst>
      <p:ext uri="{BB962C8B-B14F-4D97-AF65-F5344CB8AC3E}">
        <p14:creationId xmlns:p14="http://schemas.microsoft.com/office/powerpoint/2010/main" val="29862617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02BA6858-0CF3-48BC-BD59-DC10440A399C}"/>
              </a:ext>
            </a:extLst>
          </p:cNvPr>
          <p:cNvSpPr/>
          <p:nvPr/>
        </p:nvSpPr>
        <p:spPr>
          <a:xfrm>
            <a:off x="8412906" y="2118727"/>
            <a:ext cx="2630159" cy="1613309"/>
          </a:xfrm>
          <a:prstGeom prst="rect">
            <a:avLst/>
          </a:prstGeom>
          <a:solidFill>
            <a:srgbClr val="F18C0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BEC26AF-0AC0-4B65-9620-52A0264D8BA0}"/>
              </a:ext>
            </a:extLst>
          </p:cNvPr>
          <p:cNvSpPr/>
          <p:nvPr/>
        </p:nvSpPr>
        <p:spPr>
          <a:xfrm>
            <a:off x="8012625" y="2111608"/>
            <a:ext cx="375474" cy="1613309"/>
          </a:xfrm>
          <a:prstGeom prst="rect">
            <a:avLst/>
          </a:prstGeom>
          <a:solidFill>
            <a:srgbClr val="92D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47B80D-80F1-4146-9A9A-7AD7C8BEF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Role of NDT and </a:t>
            </a:r>
            <a:r>
              <a:rPr lang="en-GB" dirty="0" err="1"/>
              <a:t>Analsysis</a:t>
            </a:r>
            <a:r>
              <a:rPr lang="en-GB" dirty="0"/>
              <a:t> in Certification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11776F-51A8-4648-87A9-7140BDC4C9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010-002-001R J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5F9E6B-4180-45E2-8C15-0F047E80B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7655" y="3812942"/>
            <a:ext cx="2636164" cy="2107521"/>
          </a:xfrm>
          <a:prstGeom prst="rect">
            <a:avLst/>
          </a:prstGeom>
          <a:ln w="19050">
            <a:solidFill>
              <a:srgbClr val="F18C02"/>
            </a:solidFill>
          </a:ln>
        </p:spPr>
      </p:pic>
      <p:pic>
        <p:nvPicPr>
          <p:cNvPr id="1026" name="Picture 2" descr="SEM and EBSD analysis of the grain structure after ECAP process of the  aluminium material - AXT">
            <a:extLst>
              <a:ext uri="{FF2B5EF4-FFF2-40B4-BE49-F238E27FC236}">
                <a16:creationId xmlns:a16="http://schemas.microsoft.com/office/drawing/2014/main" id="{35D8A7A1-5E54-4AC5-8C34-FB7242432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487" y="1332216"/>
            <a:ext cx="2143125" cy="2143125"/>
          </a:xfrm>
          <a:prstGeom prst="rect">
            <a:avLst/>
          </a:prstGeom>
          <a:noFill/>
          <a:ln w="28575">
            <a:solidFill>
              <a:srgbClr val="F18C0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etal 3D Printing vs Traditional Machining: Optimizing an Aerospace Bracket&#10;">
            <a:extLst>
              <a:ext uri="{FF2B5EF4-FFF2-40B4-BE49-F238E27FC236}">
                <a16:creationId xmlns:a16="http://schemas.microsoft.com/office/drawing/2014/main" id="{88AE81D2-E272-4ADF-B117-DA2BC0CA0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19" y="1483912"/>
            <a:ext cx="3401774" cy="189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57AB60-C443-45F5-87BF-CE22EAE42A15}"/>
              </a:ext>
            </a:extLst>
          </p:cNvPr>
          <p:cNvSpPr txBox="1"/>
          <p:nvPr/>
        </p:nvSpPr>
        <p:spPr>
          <a:xfrm>
            <a:off x="5440937" y="5163577"/>
            <a:ext cx="4941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>
                <a:solidFill>
                  <a:schemeClr val="tx2"/>
                </a:solidFill>
                <a:latin typeface="+mj-lt"/>
              </a:rPr>
              <a:t>2. Inspection:</a:t>
            </a:r>
          </a:p>
          <a:p>
            <a:pPr algn="l"/>
            <a:r>
              <a:rPr lang="en-GB" sz="2400" b="1" dirty="0">
                <a:solidFill>
                  <a:srgbClr val="F18C02"/>
                </a:solidFill>
                <a:latin typeface="+mj-lt"/>
              </a:rPr>
              <a:t>Screen out defects where analysis fails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DEAEC1-08D9-4538-B922-2E982B44A636}"/>
              </a:ext>
            </a:extLst>
          </p:cNvPr>
          <p:cNvSpPr txBox="1"/>
          <p:nvPr/>
        </p:nvSpPr>
        <p:spPr>
          <a:xfrm>
            <a:off x="5440937" y="3812942"/>
            <a:ext cx="37817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>
                <a:solidFill>
                  <a:schemeClr val="tx2"/>
                </a:solidFill>
                <a:latin typeface="+mj-lt"/>
              </a:rPr>
              <a:t>1. Analysis:</a:t>
            </a:r>
          </a:p>
          <a:p>
            <a:pPr algn="l"/>
            <a:r>
              <a:rPr lang="en-GB" sz="2400" b="1" dirty="0">
                <a:solidFill>
                  <a:srgbClr val="92D050"/>
                </a:solidFill>
                <a:latin typeface="+mj-lt"/>
              </a:rPr>
              <a:t>Justify acceptance of defects where possible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F57D55-F260-4243-B8C2-B657901AAD90}"/>
              </a:ext>
            </a:extLst>
          </p:cNvPr>
          <p:cNvSpPr/>
          <p:nvPr/>
        </p:nvSpPr>
        <p:spPr>
          <a:xfrm>
            <a:off x="3208405" y="2522631"/>
            <a:ext cx="288758" cy="288757"/>
          </a:xfrm>
          <a:prstGeom prst="rect">
            <a:avLst/>
          </a:prstGeom>
          <a:noFill/>
          <a:ln>
            <a:solidFill>
              <a:srgbClr val="F18C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4A809B9-5D66-4B55-ADFA-15E6FBCA3805}"/>
              </a:ext>
            </a:extLst>
          </p:cNvPr>
          <p:cNvCxnSpPr>
            <a:stCxn id="7" idx="3"/>
            <a:endCxn id="1026" idx="1"/>
          </p:cNvCxnSpPr>
          <p:nvPr/>
        </p:nvCxnSpPr>
        <p:spPr>
          <a:xfrm flipV="1">
            <a:off x="3497163" y="2403779"/>
            <a:ext cx="1165324" cy="263231"/>
          </a:xfrm>
          <a:prstGeom prst="line">
            <a:avLst/>
          </a:prstGeom>
          <a:ln w="19050">
            <a:solidFill>
              <a:srgbClr val="F18C02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A5A4296-FF4E-4387-BD37-A39C91B97B7E}"/>
              </a:ext>
            </a:extLst>
          </p:cNvPr>
          <p:cNvCxnSpPr>
            <a:cxnSpLocks/>
            <a:stCxn id="7" idx="2"/>
            <a:endCxn id="5" idx="0"/>
          </p:cNvCxnSpPr>
          <p:nvPr/>
        </p:nvCxnSpPr>
        <p:spPr>
          <a:xfrm flipH="1">
            <a:off x="3145737" y="2811388"/>
            <a:ext cx="207047" cy="1001554"/>
          </a:xfrm>
          <a:prstGeom prst="line">
            <a:avLst/>
          </a:prstGeom>
          <a:ln w="19050">
            <a:solidFill>
              <a:srgbClr val="F18C02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E5F2977-171C-4756-B452-63BED0B5B6F5}"/>
              </a:ext>
            </a:extLst>
          </p:cNvPr>
          <p:cNvCxnSpPr>
            <a:cxnSpLocks/>
          </p:cNvCxnSpPr>
          <p:nvPr/>
        </p:nvCxnSpPr>
        <p:spPr>
          <a:xfrm>
            <a:off x="7911593" y="3717568"/>
            <a:ext cx="3213607" cy="20221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FCE923A-1A36-4825-A713-DC1F0361BBA8}"/>
              </a:ext>
            </a:extLst>
          </p:cNvPr>
          <p:cNvCxnSpPr>
            <a:cxnSpLocks/>
          </p:cNvCxnSpPr>
          <p:nvPr/>
        </p:nvCxnSpPr>
        <p:spPr>
          <a:xfrm flipV="1">
            <a:off x="8007846" y="2009282"/>
            <a:ext cx="0" cy="1816579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BF4FBFD-0AD6-4FF4-B917-BCBAE3723737}"/>
              </a:ext>
            </a:extLst>
          </p:cNvPr>
          <p:cNvSpPr/>
          <p:nvPr/>
        </p:nvSpPr>
        <p:spPr>
          <a:xfrm>
            <a:off x="8152225" y="2091389"/>
            <a:ext cx="2654968" cy="1475873"/>
          </a:xfrm>
          <a:custGeom>
            <a:avLst/>
            <a:gdLst>
              <a:gd name="connsiteX0" fmla="*/ 0 w 2654968"/>
              <a:gd name="connsiteY0" fmla="*/ 0 h 1756610"/>
              <a:gd name="connsiteX1" fmla="*/ 184484 w 2654968"/>
              <a:gd name="connsiteY1" fmla="*/ 593558 h 1756610"/>
              <a:gd name="connsiteX2" fmla="*/ 633663 w 2654968"/>
              <a:gd name="connsiteY2" fmla="*/ 1179094 h 1756610"/>
              <a:gd name="connsiteX3" fmla="*/ 1387642 w 2654968"/>
              <a:gd name="connsiteY3" fmla="*/ 1564105 h 1756610"/>
              <a:gd name="connsiteX4" fmla="*/ 2213810 w 2654968"/>
              <a:gd name="connsiteY4" fmla="*/ 1716505 h 1756610"/>
              <a:gd name="connsiteX5" fmla="*/ 2654968 w 2654968"/>
              <a:gd name="connsiteY5" fmla="*/ 1756610 h 1756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54968" h="1756610">
                <a:moveTo>
                  <a:pt x="0" y="0"/>
                </a:moveTo>
                <a:cubicBezTo>
                  <a:pt x="39437" y="198521"/>
                  <a:pt x="78874" y="397042"/>
                  <a:pt x="184484" y="593558"/>
                </a:cubicBezTo>
                <a:cubicBezTo>
                  <a:pt x="290095" y="790074"/>
                  <a:pt x="433137" y="1017336"/>
                  <a:pt x="633663" y="1179094"/>
                </a:cubicBezTo>
                <a:cubicBezTo>
                  <a:pt x="834189" y="1340852"/>
                  <a:pt x="1124284" y="1474537"/>
                  <a:pt x="1387642" y="1564105"/>
                </a:cubicBezTo>
                <a:cubicBezTo>
                  <a:pt x="1651000" y="1653673"/>
                  <a:pt x="2002589" y="1684421"/>
                  <a:pt x="2213810" y="1716505"/>
                </a:cubicBezTo>
                <a:cubicBezTo>
                  <a:pt x="2425031" y="1748589"/>
                  <a:pt x="2539999" y="1752599"/>
                  <a:pt x="2654968" y="175661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4C41F6B-CFAC-4C77-969E-A8E5595A441A}"/>
              </a:ext>
            </a:extLst>
          </p:cNvPr>
          <p:cNvSpPr txBox="1"/>
          <p:nvPr/>
        </p:nvSpPr>
        <p:spPr>
          <a:xfrm>
            <a:off x="8882313" y="3707518"/>
            <a:ext cx="1692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>
                <a:solidFill>
                  <a:schemeClr val="tx2"/>
                </a:solidFill>
                <a:latin typeface="+mj-lt"/>
              </a:rPr>
              <a:t>Defect size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4F8F6E7-97C3-4011-BDFC-D88CD5A6C91C}"/>
              </a:ext>
            </a:extLst>
          </p:cNvPr>
          <p:cNvSpPr txBox="1"/>
          <p:nvPr/>
        </p:nvSpPr>
        <p:spPr>
          <a:xfrm rot="16200000">
            <a:off x="6834539" y="2565361"/>
            <a:ext cx="1692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tx2"/>
                </a:solidFill>
                <a:latin typeface="+mj-lt"/>
              </a:rPr>
              <a:t>Safe Life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9D4961F-8213-4A83-A90F-0EFA875EC886}"/>
              </a:ext>
            </a:extLst>
          </p:cNvPr>
          <p:cNvCxnSpPr/>
          <p:nvPr/>
        </p:nvCxnSpPr>
        <p:spPr>
          <a:xfrm flipV="1">
            <a:off x="8007845" y="2625532"/>
            <a:ext cx="2943726" cy="41478"/>
          </a:xfrm>
          <a:prstGeom prst="line">
            <a:avLst/>
          </a:prstGeom>
          <a:ln w="15875">
            <a:solidFill>
              <a:srgbClr val="FF0000"/>
            </a:solidFill>
            <a:prstDash val="dash"/>
            <a:headEnd type="none" w="med" len="med"/>
            <a:tailEnd type="none" w="med" len="med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E58848FE-780E-4E1C-96F9-FF61667D2484}"/>
              </a:ext>
            </a:extLst>
          </p:cNvPr>
          <p:cNvSpPr txBox="1"/>
          <p:nvPr/>
        </p:nvSpPr>
        <p:spPr>
          <a:xfrm>
            <a:off x="9728534" y="2244329"/>
            <a:ext cx="1692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>
                <a:solidFill>
                  <a:schemeClr val="tx2"/>
                </a:solidFill>
                <a:latin typeface="+mj-lt"/>
              </a:rPr>
              <a:t>Target life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A1AAC3B-9FEB-46D7-9327-0EFC07AF525B}"/>
              </a:ext>
            </a:extLst>
          </p:cNvPr>
          <p:cNvCxnSpPr>
            <a:cxnSpLocks/>
          </p:cNvCxnSpPr>
          <p:nvPr/>
        </p:nvCxnSpPr>
        <p:spPr>
          <a:xfrm>
            <a:off x="8388103" y="1483912"/>
            <a:ext cx="0" cy="2232409"/>
          </a:xfrm>
          <a:prstGeom prst="line">
            <a:avLst/>
          </a:prstGeom>
          <a:ln w="15875">
            <a:solidFill>
              <a:srgbClr val="FF0000"/>
            </a:solidFill>
            <a:prstDash val="dash"/>
            <a:headEnd type="none" w="med" len="med"/>
            <a:tailEnd type="none" w="med" len="med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E21EB8D8-D685-429A-8568-DB16DE117409}"/>
              </a:ext>
            </a:extLst>
          </p:cNvPr>
          <p:cNvSpPr txBox="1"/>
          <p:nvPr/>
        </p:nvSpPr>
        <p:spPr>
          <a:xfrm>
            <a:off x="8388099" y="1018009"/>
            <a:ext cx="21431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>
                <a:solidFill>
                  <a:schemeClr val="tx2"/>
                </a:solidFill>
                <a:latin typeface="+mj-lt"/>
              </a:rPr>
              <a:t>Max allowable defect size</a:t>
            </a:r>
          </a:p>
        </p:txBody>
      </p:sp>
    </p:spTree>
    <p:extLst>
      <p:ext uri="{BB962C8B-B14F-4D97-AF65-F5344CB8AC3E}">
        <p14:creationId xmlns:p14="http://schemas.microsoft.com/office/powerpoint/2010/main" val="2076602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22" grpId="0" animBg="1"/>
      <p:bldP spid="6" grpId="0"/>
      <p:bldP spid="9" grpId="0"/>
      <p:bldP spid="7" grpId="0" animBg="1"/>
      <p:bldP spid="20" grpId="0" animBg="1"/>
      <p:bldP spid="21" grpId="0"/>
      <p:bldP spid="24" grpId="0"/>
      <p:bldP spid="28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7B80D-80F1-4146-9A9A-7AD7C8BEF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Role of NDT and Analysis in Certification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11776F-51A8-4648-87A9-7140BDC4C9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010-002-001R J</a:t>
            </a:r>
            <a:endParaRPr lang="en-US" dirty="0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2550C61-6D6D-477C-9BB6-E428FD38321B}"/>
              </a:ext>
            </a:extLst>
          </p:cNvPr>
          <p:cNvCxnSpPr>
            <a:cxnSpLocks/>
          </p:cNvCxnSpPr>
          <p:nvPr/>
        </p:nvCxnSpPr>
        <p:spPr>
          <a:xfrm>
            <a:off x="1691768" y="4641493"/>
            <a:ext cx="4404232" cy="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DA6C317-E50D-4BCC-BE11-538432757CAE}"/>
              </a:ext>
            </a:extLst>
          </p:cNvPr>
          <p:cNvCxnSpPr>
            <a:cxnSpLocks/>
          </p:cNvCxnSpPr>
          <p:nvPr/>
        </p:nvCxnSpPr>
        <p:spPr>
          <a:xfrm flipV="1">
            <a:off x="1788021" y="1781175"/>
            <a:ext cx="0" cy="2968612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903953F0-74A9-4D37-9353-EF7BF283F6F3}"/>
              </a:ext>
            </a:extLst>
          </p:cNvPr>
          <p:cNvSpPr txBox="1"/>
          <p:nvPr/>
        </p:nvSpPr>
        <p:spPr>
          <a:xfrm>
            <a:off x="2161065" y="4661714"/>
            <a:ext cx="3487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>
                <a:solidFill>
                  <a:schemeClr val="tx2"/>
                </a:solidFill>
                <a:latin typeface="+mj-lt"/>
              </a:rPr>
              <a:t>Inspection Effort / Cost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BED86E0-FCE8-498D-BF85-1FAF82471EE8}"/>
              </a:ext>
            </a:extLst>
          </p:cNvPr>
          <p:cNvSpPr txBox="1"/>
          <p:nvPr/>
        </p:nvSpPr>
        <p:spPr>
          <a:xfrm rot="16200000">
            <a:off x="461709" y="2684399"/>
            <a:ext cx="16924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tx2"/>
                </a:solidFill>
                <a:latin typeface="+mj-lt"/>
              </a:rPr>
              <a:t>Analysis Effort / Cost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4C4E318-F0EE-4D6C-A15D-B963430A88CB}"/>
              </a:ext>
            </a:extLst>
          </p:cNvPr>
          <p:cNvSpPr/>
          <p:nvPr/>
        </p:nvSpPr>
        <p:spPr>
          <a:xfrm>
            <a:off x="1790700" y="3776788"/>
            <a:ext cx="1504950" cy="871412"/>
          </a:xfrm>
          <a:custGeom>
            <a:avLst/>
            <a:gdLst>
              <a:gd name="connsiteX0" fmla="*/ 0 w 1504950"/>
              <a:gd name="connsiteY0" fmla="*/ 4637 h 871412"/>
              <a:gd name="connsiteX1" fmla="*/ 466725 w 1504950"/>
              <a:gd name="connsiteY1" fmla="*/ 33212 h 871412"/>
              <a:gd name="connsiteX2" fmla="*/ 1019175 w 1504950"/>
              <a:gd name="connsiteY2" fmla="*/ 252287 h 871412"/>
              <a:gd name="connsiteX3" fmla="*/ 1333500 w 1504950"/>
              <a:gd name="connsiteY3" fmla="*/ 528512 h 871412"/>
              <a:gd name="connsiteX4" fmla="*/ 1466850 w 1504950"/>
              <a:gd name="connsiteY4" fmla="*/ 776162 h 871412"/>
              <a:gd name="connsiteX5" fmla="*/ 1504950 w 1504950"/>
              <a:gd name="connsiteY5" fmla="*/ 871412 h 871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04950" h="871412">
                <a:moveTo>
                  <a:pt x="0" y="4637"/>
                </a:moveTo>
                <a:cubicBezTo>
                  <a:pt x="148431" y="-1713"/>
                  <a:pt x="296863" y="-8063"/>
                  <a:pt x="466725" y="33212"/>
                </a:cubicBezTo>
                <a:cubicBezTo>
                  <a:pt x="636587" y="74487"/>
                  <a:pt x="874713" y="169737"/>
                  <a:pt x="1019175" y="252287"/>
                </a:cubicBezTo>
                <a:cubicBezTo>
                  <a:pt x="1163638" y="334837"/>
                  <a:pt x="1258888" y="441200"/>
                  <a:pt x="1333500" y="528512"/>
                </a:cubicBezTo>
                <a:cubicBezTo>
                  <a:pt x="1408112" y="615824"/>
                  <a:pt x="1438275" y="719012"/>
                  <a:pt x="1466850" y="776162"/>
                </a:cubicBezTo>
                <a:cubicBezTo>
                  <a:pt x="1495425" y="833312"/>
                  <a:pt x="1500187" y="852362"/>
                  <a:pt x="1504950" y="87141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9730A579-D6C9-4292-9952-0EDA0A0700CD}"/>
              </a:ext>
            </a:extLst>
          </p:cNvPr>
          <p:cNvSpPr/>
          <p:nvPr/>
        </p:nvSpPr>
        <p:spPr>
          <a:xfrm>
            <a:off x="1790699" y="3452779"/>
            <a:ext cx="1990701" cy="1188714"/>
          </a:xfrm>
          <a:custGeom>
            <a:avLst/>
            <a:gdLst>
              <a:gd name="connsiteX0" fmla="*/ 0 w 1504950"/>
              <a:gd name="connsiteY0" fmla="*/ 4637 h 871412"/>
              <a:gd name="connsiteX1" fmla="*/ 466725 w 1504950"/>
              <a:gd name="connsiteY1" fmla="*/ 33212 h 871412"/>
              <a:gd name="connsiteX2" fmla="*/ 1019175 w 1504950"/>
              <a:gd name="connsiteY2" fmla="*/ 252287 h 871412"/>
              <a:gd name="connsiteX3" fmla="*/ 1333500 w 1504950"/>
              <a:gd name="connsiteY3" fmla="*/ 528512 h 871412"/>
              <a:gd name="connsiteX4" fmla="*/ 1466850 w 1504950"/>
              <a:gd name="connsiteY4" fmla="*/ 776162 h 871412"/>
              <a:gd name="connsiteX5" fmla="*/ 1504950 w 1504950"/>
              <a:gd name="connsiteY5" fmla="*/ 871412 h 871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04950" h="871412">
                <a:moveTo>
                  <a:pt x="0" y="4637"/>
                </a:moveTo>
                <a:cubicBezTo>
                  <a:pt x="148431" y="-1713"/>
                  <a:pt x="296863" y="-8063"/>
                  <a:pt x="466725" y="33212"/>
                </a:cubicBezTo>
                <a:cubicBezTo>
                  <a:pt x="636587" y="74487"/>
                  <a:pt x="874713" y="169737"/>
                  <a:pt x="1019175" y="252287"/>
                </a:cubicBezTo>
                <a:cubicBezTo>
                  <a:pt x="1163638" y="334837"/>
                  <a:pt x="1258888" y="441200"/>
                  <a:pt x="1333500" y="528512"/>
                </a:cubicBezTo>
                <a:cubicBezTo>
                  <a:pt x="1408112" y="615824"/>
                  <a:pt x="1438275" y="719012"/>
                  <a:pt x="1466850" y="776162"/>
                </a:cubicBezTo>
                <a:cubicBezTo>
                  <a:pt x="1495425" y="833312"/>
                  <a:pt x="1500187" y="852362"/>
                  <a:pt x="1504950" y="87141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BDC7DD19-3F5C-41A5-93DF-F2C0DB49E0B1}"/>
              </a:ext>
            </a:extLst>
          </p:cNvPr>
          <p:cNvSpPr/>
          <p:nvPr/>
        </p:nvSpPr>
        <p:spPr>
          <a:xfrm>
            <a:off x="1809748" y="2974941"/>
            <a:ext cx="2654067" cy="1646293"/>
          </a:xfrm>
          <a:custGeom>
            <a:avLst/>
            <a:gdLst>
              <a:gd name="connsiteX0" fmla="*/ 0 w 1504950"/>
              <a:gd name="connsiteY0" fmla="*/ 4637 h 871412"/>
              <a:gd name="connsiteX1" fmla="*/ 466725 w 1504950"/>
              <a:gd name="connsiteY1" fmla="*/ 33212 h 871412"/>
              <a:gd name="connsiteX2" fmla="*/ 1019175 w 1504950"/>
              <a:gd name="connsiteY2" fmla="*/ 252287 h 871412"/>
              <a:gd name="connsiteX3" fmla="*/ 1333500 w 1504950"/>
              <a:gd name="connsiteY3" fmla="*/ 528512 h 871412"/>
              <a:gd name="connsiteX4" fmla="*/ 1466850 w 1504950"/>
              <a:gd name="connsiteY4" fmla="*/ 776162 h 871412"/>
              <a:gd name="connsiteX5" fmla="*/ 1504950 w 1504950"/>
              <a:gd name="connsiteY5" fmla="*/ 871412 h 871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04950" h="871412">
                <a:moveTo>
                  <a:pt x="0" y="4637"/>
                </a:moveTo>
                <a:cubicBezTo>
                  <a:pt x="148431" y="-1713"/>
                  <a:pt x="296863" y="-8063"/>
                  <a:pt x="466725" y="33212"/>
                </a:cubicBezTo>
                <a:cubicBezTo>
                  <a:pt x="636587" y="74487"/>
                  <a:pt x="874713" y="169737"/>
                  <a:pt x="1019175" y="252287"/>
                </a:cubicBezTo>
                <a:cubicBezTo>
                  <a:pt x="1163638" y="334837"/>
                  <a:pt x="1258888" y="441200"/>
                  <a:pt x="1333500" y="528512"/>
                </a:cubicBezTo>
                <a:cubicBezTo>
                  <a:pt x="1408112" y="615824"/>
                  <a:pt x="1438275" y="719012"/>
                  <a:pt x="1466850" y="776162"/>
                </a:cubicBezTo>
                <a:cubicBezTo>
                  <a:pt x="1495425" y="833312"/>
                  <a:pt x="1500187" y="852362"/>
                  <a:pt x="1504950" y="87141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6C465221-E49A-4162-993A-A3C7AFD94228}"/>
              </a:ext>
            </a:extLst>
          </p:cNvPr>
          <p:cNvSpPr/>
          <p:nvPr/>
        </p:nvSpPr>
        <p:spPr>
          <a:xfrm>
            <a:off x="1807069" y="2377377"/>
            <a:ext cx="3603111" cy="2243853"/>
          </a:xfrm>
          <a:custGeom>
            <a:avLst/>
            <a:gdLst>
              <a:gd name="connsiteX0" fmla="*/ 0 w 1504950"/>
              <a:gd name="connsiteY0" fmla="*/ 4637 h 871412"/>
              <a:gd name="connsiteX1" fmla="*/ 466725 w 1504950"/>
              <a:gd name="connsiteY1" fmla="*/ 33212 h 871412"/>
              <a:gd name="connsiteX2" fmla="*/ 1019175 w 1504950"/>
              <a:gd name="connsiteY2" fmla="*/ 252287 h 871412"/>
              <a:gd name="connsiteX3" fmla="*/ 1333500 w 1504950"/>
              <a:gd name="connsiteY3" fmla="*/ 528512 h 871412"/>
              <a:gd name="connsiteX4" fmla="*/ 1466850 w 1504950"/>
              <a:gd name="connsiteY4" fmla="*/ 776162 h 871412"/>
              <a:gd name="connsiteX5" fmla="*/ 1504950 w 1504950"/>
              <a:gd name="connsiteY5" fmla="*/ 871412 h 871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04950" h="871412">
                <a:moveTo>
                  <a:pt x="0" y="4637"/>
                </a:moveTo>
                <a:cubicBezTo>
                  <a:pt x="148431" y="-1713"/>
                  <a:pt x="296863" y="-8063"/>
                  <a:pt x="466725" y="33212"/>
                </a:cubicBezTo>
                <a:cubicBezTo>
                  <a:pt x="636587" y="74487"/>
                  <a:pt x="874713" y="169737"/>
                  <a:pt x="1019175" y="252287"/>
                </a:cubicBezTo>
                <a:cubicBezTo>
                  <a:pt x="1163638" y="334837"/>
                  <a:pt x="1258888" y="441200"/>
                  <a:pt x="1333500" y="528512"/>
                </a:cubicBezTo>
                <a:cubicBezTo>
                  <a:pt x="1408112" y="615824"/>
                  <a:pt x="1438275" y="719012"/>
                  <a:pt x="1466850" y="776162"/>
                </a:cubicBezTo>
                <a:cubicBezTo>
                  <a:pt x="1495425" y="833312"/>
                  <a:pt x="1500187" y="852362"/>
                  <a:pt x="1504950" y="87141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CB11F97D-8873-4840-9A2E-551B9AE36C02}"/>
              </a:ext>
            </a:extLst>
          </p:cNvPr>
          <p:cNvSpPr/>
          <p:nvPr/>
        </p:nvSpPr>
        <p:spPr>
          <a:xfrm rot="19329380">
            <a:off x="2113209" y="2836299"/>
            <a:ext cx="2990829" cy="86925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F18C02"/>
                </a:solidFill>
              </a:rPr>
              <a:t>Increasing Certification Life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0485C4C4-FC36-485B-A246-D3EF95B0C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9044" y="1556792"/>
            <a:ext cx="5113356" cy="3824829"/>
          </a:xfrm>
        </p:spPr>
        <p:txBody>
          <a:bodyPr>
            <a:normAutofit/>
          </a:bodyPr>
          <a:lstStyle/>
          <a:p>
            <a:r>
              <a:rPr lang="en-GB" dirty="0"/>
              <a:t>Push / Pull between inspection and analysis is necessary</a:t>
            </a:r>
          </a:p>
          <a:p>
            <a:r>
              <a:rPr lang="en-GB" dirty="0"/>
              <a:t>Analysis results set desirable inspection requirements</a:t>
            </a:r>
          </a:p>
          <a:p>
            <a:pPr lvl="1"/>
            <a:r>
              <a:rPr lang="en-GB" dirty="0"/>
              <a:t>What are detection size limits?</a:t>
            </a:r>
          </a:p>
          <a:p>
            <a:r>
              <a:rPr lang="en-GB" dirty="0"/>
              <a:t>Practicalities of inspection define analysis targets</a:t>
            </a:r>
          </a:p>
          <a:p>
            <a:pPr lvl="1"/>
            <a:r>
              <a:rPr lang="en-GB" dirty="0"/>
              <a:t>How much conservatism can be accommodated in the analysis?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35F5AB-3A51-4E3F-9493-0F4CD1EC5E82}"/>
              </a:ext>
            </a:extLst>
          </p:cNvPr>
          <p:cNvSpPr txBox="1"/>
          <p:nvPr/>
        </p:nvSpPr>
        <p:spPr>
          <a:xfrm>
            <a:off x="1058846" y="5506198"/>
            <a:ext cx="10820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800" b="1" dirty="0">
                <a:solidFill>
                  <a:srgbClr val="F18C02"/>
                </a:solidFill>
                <a:latin typeface="+mj-lt"/>
              </a:rPr>
              <a:t>How do we achieve the desired certified life at minimum cost / effort?</a:t>
            </a:r>
          </a:p>
        </p:txBody>
      </p:sp>
    </p:spTree>
    <p:extLst>
      <p:ext uri="{BB962C8B-B14F-4D97-AF65-F5344CB8AC3E}">
        <p14:creationId xmlns:p14="http://schemas.microsoft.com/office/powerpoint/2010/main" val="3150136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12" grpId="0" animBg="1"/>
      <p:bldP spid="43" grpId="0" animBg="1"/>
      <p:bldP spid="44" grpId="0" animBg="1"/>
      <p:bldP spid="45" grpId="0" animBg="1"/>
      <p:bldP spid="14" grpId="0" animBg="1"/>
      <p:bldP spid="46" grpId="0" build="p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85">
            <a:extLst>
              <a:ext uri="{FF2B5EF4-FFF2-40B4-BE49-F238E27FC236}">
                <a16:creationId xmlns:a16="http://schemas.microsoft.com/office/drawing/2014/main" id="{D76921A9-C4A8-43BF-BAB1-CD04FCCDACE1}"/>
              </a:ext>
            </a:extLst>
          </p:cNvPr>
          <p:cNvSpPr/>
          <p:nvPr/>
        </p:nvSpPr>
        <p:spPr>
          <a:xfrm>
            <a:off x="3368591" y="4094550"/>
            <a:ext cx="1918865" cy="890977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099" y="260339"/>
            <a:ext cx="10972800" cy="857250"/>
          </a:xfrm>
        </p:spPr>
        <p:txBody>
          <a:bodyPr/>
          <a:lstStyle/>
          <a:p>
            <a:r>
              <a:rPr lang="en-GB" dirty="0">
                <a:solidFill>
                  <a:srgbClr val="0B2F3C"/>
                </a:solidFill>
              </a:rPr>
              <a:t>Certification via Defect Tolerance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40A0B51-8E6F-4DD3-BA16-AE7057DE42B9}"/>
              </a:ext>
            </a:extLst>
          </p:cNvPr>
          <p:cNvGrpSpPr/>
          <p:nvPr/>
        </p:nvGrpSpPr>
        <p:grpSpPr>
          <a:xfrm>
            <a:off x="373092" y="1446750"/>
            <a:ext cx="1706319" cy="1743048"/>
            <a:chOff x="1010495" y="1466889"/>
            <a:chExt cx="1706319" cy="1743048"/>
          </a:xfrm>
        </p:grpSpPr>
        <p:pic>
          <p:nvPicPr>
            <p:cNvPr id="53" name="Picture 52" descr="(a) Turbine disk drawing, (b) Temperature distribution of the turbine disk (unit: â¢ C), (c) Stress distribution (von Mises stress) of the turbine disk (unit: Pa), and (d) Division of 12 zones. and each training points, and y is the vector of y i (i = 1, 2,. .. , n)Â ">
              <a:extLst>
                <a:ext uri="{FF2B5EF4-FFF2-40B4-BE49-F238E27FC236}">
                  <a16:creationId xmlns:a16="http://schemas.microsoft.com/office/drawing/2014/main" id="{F49AB1A8-6F42-413C-BE3B-65C1A6317B4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466" r="70417"/>
            <a:stretch/>
          </p:blipFill>
          <p:spPr bwMode="auto">
            <a:xfrm>
              <a:off x="1010495" y="1466889"/>
              <a:ext cx="1706319" cy="1743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2D1FC653-3377-4C47-BD37-2BAE0F9DDDB0}"/>
                </a:ext>
              </a:extLst>
            </p:cNvPr>
            <p:cNvSpPr/>
            <p:nvPr/>
          </p:nvSpPr>
          <p:spPr>
            <a:xfrm>
              <a:off x="2020731" y="1844492"/>
              <a:ext cx="294849" cy="341315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</p:grp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04B7167-8823-4F3E-9D7C-C71885386D89}"/>
              </a:ext>
            </a:extLst>
          </p:cNvPr>
          <p:cNvCxnSpPr>
            <a:cxnSpLocks/>
            <a:stCxn id="54" idx="3"/>
          </p:cNvCxnSpPr>
          <p:nvPr/>
        </p:nvCxnSpPr>
        <p:spPr>
          <a:xfrm>
            <a:off x="1678177" y="1995011"/>
            <a:ext cx="1451385" cy="20443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2">
            <a:extLst>
              <a:ext uri="{FF2B5EF4-FFF2-40B4-BE49-F238E27FC236}">
                <a16:creationId xmlns:a16="http://schemas.microsoft.com/office/drawing/2014/main" id="{CF7E8CB7-6F90-47E9-B2A1-40AF594835AA}"/>
              </a:ext>
            </a:extLst>
          </p:cNvPr>
          <p:cNvSpPr txBox="1"/>
          <p:nvPr/>
        </p:nvSpPr>
        <p:spPr>
          <a:xfrm>
            <a:off x="663790" y="1210581"/>
            <a:ext cx="14081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GB" sz="1200" u="sng" dirty="0">
                <a:latin typeface="+mj-lt"/>
              </a:rPr>
              <a:t>Stress Analysis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FE27752-4C93-4A98-BB15-66D55BFC96E0}"/>
              </a:ext>
            </a:extLst>
          </p:cNvPr>
          <p:cNvGrpSpPr/>
          <p:nvPr/>
        </p:nvGrpSpPr>
        <p:grpSpPr>
          <a:xfrm>
            <a:off x="3184517" y="1954586"/>
            <a:ext cx="740311" cy="617719"/>
            <a:chOff x="3792155" y="1635429"/>
            <a:chExt cx="788724" cy="714090"/>
          </a:xfrm>
        </p:grpSpPr>
        <p:pic>
          <p:nvPicPr>
            <p:cNvPr id="32" name="Picture 31" descr="(a) Turbine disk drawing, (b) Temperature distribution of the turbine disk (unit: â¢ C), (c) Stress distribution (von Mises stress) of the turbine disk (unit: Pa), and (d) Division of 12 zones. and each training points, and y is the vector of y i (i = 1, 2,. .. , n)Â ">
              <a:extLst>
                <a:ext uri="{FF2B5EF4-FFF2-40B4-BE49-F238E27FC236}">
                  <a16:creationId xmlns:a16="http://schemas.microsoft.com/office/drawing/2014/main" id="{07FA4EC6-16A9-4AA0-83E5-201E7C6B950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14" t="63504" r="77552" b="28363"/>
            <a:stretch/>
          </p:blipFill>
          <p:spPr bwMode="auto">
            <a:xfrm>
              <a:off x="3792155" y="1635429"/>
              <a:ext cx="788724" cy="714090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A2205AD-A415-4DC5-87D9-0622EF6C11BE}"/>
                </a:ext>
              </a:extLst>
            </p:cNvPr>
            <p:cNvCxnSpPr/>
            <p:nvPr/>
          </p:nvCxnSpPr>
          <p:spPr>
            <a:xfrm flipH="1">
              <a:off x="3951390" y="1966860"/>
              <a:ext cx="311697" cy="0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61">
            <a:extLst>
              <a:ext uri="{FF2B5EF4-FFF2-40B4-BE49-F238E27FC236}">
                <a16:creationId xmlns:a16="http://schemas.microsoft.com/office/drawing/2014/main" id="{A527E94E-B033-4FA4-8E78-1B97C2EED88E}"/>
              </a:ext>
            </a:extLst>
          </p:cNvPr>
          <p:cNvSpPr txBox="1"/>
          <p:nvPr/>
        </p:nvSpPr>
        <p:spPr>
          <a:xfrm>
            <a:off x="1462148" y="2156338"/>
            <a:ext cx="1372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en-GB" sz="1200" b="1" dirty="0">
                <a:latin typeface="+mj-lt"/>
              </a:rPr>
              <a:t>Identify limiting location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A616468-9263-427E-B215-9D284B946F16}"/>
              </a:ext>
            </a:extLst>
          </p:cNvPr>
          <p:cNvSpPr/>
          <p:nvPr/>
        </p:nvSpPr>
        <p:spPr>
          <a:xfrm>
            <a:off x="2313879" y="1206928"/>
            <a:ext cx="1994304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/>
              <a:t>characteristic stress, temperature etc. from FEA</a:t>
            </a: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733AD971-FCCB-4D9C-9C98-40471EF5345F}"/>
              </a:ext>
            </a:extLst>
          </p:cNvPr>
          <p:cNvSpPr/>
          <p:nvPr/>
        </p:nvSpPr>
        <p:spPr>
          <a:xfrm rot="20397734">
            <a:off x="1856809" y="1376510"/>
            <a:ext cx="473697" cy="190758"/>
          </a:xfrm>
          <a:prstGeom prst="right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3EBEC61E-1C91-4D2E-B691-2B0ED702F510}"/>
              </a:ext>
            </a:extLst>
          </p:cNvPr>
          <p:cNvSpPr/>
          <p:nvPr/>
        </p:nvSpPr>
        <p:spPr>
          <a:xfrm rot="5400000">
            <a:off x="3484496" y="1692182"/>
            <a:ext cx="266988" cy="190758"/>
          </a:xfrm>
          <a:prstGeom prst="right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8" name="Arrow: Left 27">
            <a:extLst>
              <a:ext uri="{FF2B5EF4-FFF2-40B4-BE49-F238E27FC236}">
                <a16:creationId xmlns:a16="http://schemas.microsoft.com/office/drawing/2014/main" id="{FECD9434-DD9A-4D0C-837F-DE84B24917DC}"/>
              </a:ext>
            </a:extLst>
          </p:cNvPr>
          <p:cNvSpPr/>
          <p:nvPr/>
        </p:nvSpPr>
        <p:spPr>
          <a:xfrm rot="15594523">
            <a:off x="3317035" y="2960917"/>
            <a:ext cx="884171" cy="563882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07DF8AA8-C9BB-4551-8567-BD62320B9522}"/>
              </a:ext>
            </a:extLst>
          </p:cNvPr>
          <p:cNvGrpSpPr/>
          <p:nvPr/>
        </p:nvGrpSpPr>
        <p:grpSpPr>
          <a:xfrm>
            <a:off x="3024392" y="3649325"/>
            <a:ext cx="2675583" cy="1673112"/>
            <a:chOff x="5224767" y="5007001"/>
            <a:chExt cx="2675583" cy="1673112"/>
          </a:xfrm>
        </p:grpSpPr>
        <p:sp>
          <p:nvSpPr>
            <p:cNvPr id="75" name="TextBox 34">
              <a:extLst>
                <a:ext uri="{FF2B5EF4-FFF2-40B4-BE49-F238E27FC236}">
                  <a16:creationId xmlns:a16="http://schemas.microsoft.com/office/drawing/2014/main" id="{47E1B31C-27A0-4723-9A0E-B4A5943412FC}"/>
                </a:ext>
              </a:extLst>
            </p:cNvPr>
            <p:cNvSpPr txBox="1"/>
            <p:nvPr/>
          </p:nvSpPr>
          <p:spPr>
            <a:xfrm>
              <a:off x="5948890" y="6403114"/>
              <a:ext cx="13160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GB" sz="1200" b="1" dirty="0">
                  <a:latin typeface="+mj-lt"/>
                </a:rPr>
                <a:t>Number of Cycles</a:t>
              </a:r>
            </a:p>
          </p:txBody>
        </p: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AE80BD5E-CBA0-44BB-8130-AF109D34738D}"/>
                </a:ext>
              </a:extLst>
            </p:cNvPr>
            <p:cNvCxnSpPr/>
            <p:nvPr/>
          </p:nvCxnSpPr>
          <p:spPr>
            <a:xfrm>
              <a:off x="5564588" y="6343203"/>
              <a:ext cx="2304256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B50F5690-1F13-4B03-B21C-3D01F486D3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64588" y="5182691"/>
              <a:ext cx="0" cy="116051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33">
              <a:extLst>
                <a:ext uri="{FF2B5EF4-FFF2-40B4-BE49-F238E27FC236}">
                  <a16:creationId xmlns:a16="http://schemas.microsoft.com/office/drawing/2014/main" id="{F7A891B6-F819-4290-8EE1-5D476A941E83}"/>
                </a:ext>
              </a:extLst>
            </p:cNvPr>
            <p:cNvSpPr txBox="1"/>
            <p:nvPr/>
          </p:nvSpPr>
          <p:spPr>
            <a:xfrm rot="16200000">
              <a:off x="4710489" y="5521279"/>
              <a:ext cx="13055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GB" sz="1200" dirty="0"/>
                <a:t>Crack length</a:t>
              </a:r>
              <a:endParaRPr lang="en-GB" sz="1200" b="1" baseline="-25000" dirty="0">
                <a:latin typeface="+mj-lt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0E5BA3B5-E856-42B7-8E23-AA78E5DB9F02}"/>
                </a:ext>
              </a:extLst>
            </p:cNvPr>
            <p:cNvSpPr/>
            <p:nvPr/>
          </p:nvSpPr>
          <p:spPr>
            <a:xfrm flipH="1">
              <a:off x="5564588" y="5531219"/>
              <a:ext cx="1851399" cy="666591"/>
            </a:xfrm>
            <a:custGeom>
              <a:avLst/>
              <a:gdLst>
                <a:gd name="connsiteX0" fmla="*/ 0 w 2128478"/>
                <a:gd name="connsiteY0" fmla="*/ 0 h 991240"/>
                <a:gd name="connsiteX1" fmla="*/ 514831 w 2128478"/>
                <a:gd name="connsiteY1" fmla="*/ 522514 h 991240"/>
                <a:gd name="connsiteX2" fmla="*/ 1367758 w 2128478"/>
                <a:gd name="connsiteY2" fmla="*/ 852928 h 991240"/>
                <a:gd name="connsiteX3" fmla="*/ 2128478 w 2128478"/>
                <a:gd name="connsiteY3" fmla="*/ 991240 h 991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28478" h="991240">
                  <a:moveTo>
                    <a:pt x="0" y="0"/>
                  </a:moveTo>
                  <a:cubicBezTo>
                    <a:pt x="143435" y="190179"/>
                    <a:pt x="286871" y="380359"/>
                    <a:pt x="514831" y="522514"/>
                  </a:cubicBezTo>
                  <a:cubicBezTo>
                    <a:pt x="742791" y="664669"/>
                    <a:pt x="1098817" y="774807"/>
                    <a:pt x="1367758" y="852928"/>
                  </a:cubicBezTo>
                  <a:cubicBezTo>
                    <a:pt x="1636699" y="931049"/>
                    <a:pt x="1882588" y="961144"/>
                    <a:pt x="2128478" y="99124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80" name="TextBox 36">
              <a:extLst>
                <a:ext uri="{FF2B5EF4-FFF2-40B4-BE49-F238E27FC236}">
                  <a16:creationId xmlns:a16="http://schemas.microsoft.com/office/drawing/2014/main" id="{7AFEAE0E-9B03-4D1B-B973-68C1E3CA5E86}"/>
                </a:ext>
              </a:extLst>
            </p:cNvPr>
            <p:cNvSpPr txBox="1"/>
            <p:nvPr/>
          </p:nvSpPr>
          <p:spPr>
            <a:xfrm>
              <a:off x="5722986" y="5079366"/>
              <a:ext cx="19188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GB" sz="1200" b="1" u="sng" dirty="0">
                  <a:latin typeface="+mj-lt"/>
                </a:rPr>
                <a:t>Life to Fracture</a:t>
              </a:r>
            </a:p>
          </p:txBody>
        </p:sp>
        <p:sp>
          <p:nvSpPr>
            <p:cNvPr id="81" name="Explosion: 8 Points 80">
              <a:extLst>
                <a:ext uri="{FF2B5EF4-FFF2-40B4-BE49-F238E27FC236}">
                  <a16:creationId xmlns:a16="http://schemas.microsoft.com/office/drawing/2014/main" id="{68901B24-E64E-459D-889E-7CF321A146E9}"/>
                </a:ext>
              </a:extLst>
            </p:cNvPr>
            <p:cNvSpPr/>
            <p:nvPr/>
          </p:nvSpPr>
          <p:spPr>
            <a:xfrm>
              <a:off x="7248418" y="5240360"/>
              <a:ext cx="651932" cy="468755"/>
            </a:xfrm>
            <a:prstGeom prst="irregularSeal1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</p:grpSp>
      <p:sp>
        <p:nvSpPr>
          <p:cNvPr id="70" name="TextBox 2059">
            <a:extLst>
              <a:ext uri="{FF2B5EF4-FFF2-40B4-BE49-F238E27FC236}">
                <a16:creationId xmlns:a16="http://schemas.microsoft.com/office/drawing/2014/main" id="{C9277247-D6BF-4D63-B2BC-B8FA9D9759B1}"/>
              </a:ext>
            </a:extLst>
          </p:cNvPr>
          <p:cNvSpPr txBox="1"/>
          <p:nvPr/>
        </p:nvSpPr>
        <p:spPr>
          <a:xfrm>
            <a:off x="1048696" y="4048083"/>
            <a:ext cx="1890457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en-GB" sz="1200" b="1" dirty="0">
                <a:latin typeface="+mj-lt"/>
              </a:rPr>
              <a:t>Fracture mechanics calculations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F92A7F3-E23D-4CEE-BB56-315BB564421A}"/>
              </a:ext>
            </a:extLst>
          </p:cNvPr>
          <p:cNvSpPr txBox="1"/>
          <p:nvPr/>
        </p:nvSpPr>
        <p:spPr>
          <a:xfrm>
            <a:off x="3373499" y="4060579"/>
            <a:ext cx="15928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Critical crack size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83FB91A6-AA60-4C48-B982-1606AF2FBAE4}"/>
              </a:ext>
            </a:extLst>
          </p:cNvPr>
          <p:cNvSpPr txBox="1"/>
          <p:nvPr/>
        </p:nvSpPr>
        <p:spPr>
          <a:xfrm>
            <a:off x="5153844" y="4970088"/>
            <a:ext cx="15928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Life to failure</a:t>
            </a:r>
          </a:p>
        </p:txBody>
      </p:sp>
      <p:sp>
        <p:nvSpPr>
          <p:cNvPr id="4" name="Arrow: Left 3">
            <a:extLst>
              <a:ext uri="{FF2B5EF4-FFF2-40B4-BE49-F238E27FC236}">
                <a16:creationId xmlns:a16="http://schemas.microsoft.com/office/drawing/2014/main" id="{E71A582D-7E51-4BA6-B6B0-AFA35206A4A0}"/>
              </a:ext>
            </a:extLst>
          </p:cNvPr>
          <p:cNvSpPr/>
          <p:nvPr/>
        </p:nvSpPr>
        <p:spPr>
          <a:xfrm rot="8604148">
            <a:off x="5756365" y="3389684"/>
            <a:ext cx="870333" cy="563882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675AEADE-F549-4DB8-9EA8-4F0212F53593}"/>
              </a:ext>
            </a:extLst>
          </p:cNvPr>
          <p:cNvCxnSpPr>
            <a:cxnSpLocks/>
          </p:cNvCxnSpPr>
          <p:nvPr/>
        </p:nvCxnSpPr>
        <p:spPr>
          <a:xfrm flipV="1">
            <a:off x="6857511" y="1867831"/>
            <a:ext cx="0" cy="154983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E2C63263-A504-4A5C-BF80-FAF9FD1D6825}"/>
              </a:ext>
            </a:extLst>
          </p:cNvPr>
          <p:cNvCxnSpPr>
            <a:cxnSpLocks/>
          </p:cNvCxnSpPr>
          <p:nvPr/>
        </p:nvCxnSpPr>
        <p:spPr>
          <a:xfrm flipV="1">
            <a:off x="6857511" y="3402823"/>
            <a:ext cx="2076773" cy="1483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A89EB783-E7AB-4925-8FFA-13A16F67BF29}"/>
              </a:ext>
            </a:extLst>
          </p:cNvPr>
          <p:cNvSpPr/>
          <p:nvPr/>
        </p:nvSpPr>
        <p:spPr>
          <a:xfrm>
            <a:off x="6942751" y="1891387"/>
            <a:ext cx="1844299" cy="1472339"/>
          </a:xfrm>
          <a:custGeom>
            <a:avLst/>
            <a:gdLst>
              <a:gd name="connsiteX0" fmla="*/ 1844299 w 1844299"/>
              <a:gd name="connsiteY0" fmla="*/ 1472339 h 1472339"/>
              <a:gd name="connsiteX1" fmla="*/ 736170 w 1844299"/>
              <a:gd name="connsiteY1" fmla="*/ 1332855 h 1472339"/>
              <a:gd name="connsiteX2" fmla="*/ 255722 w 1844299"/>
              <a:gd name="connsiteY2" fmla="*/ 1022889 h 1472339"/>
              <a:gd name="connsiteX3" fmla="*/ 46495 w 1844299"/>
              <a:gd name="connsiteY3" fmla="*/ 488197 h 1472339"/>
              <a:gd name="connsiteX4" fmla="*/ 0 w 1844299"/>
              <a:gd name="connsiteY4" fmla="*/ 0 h 1472339"/>
              <a:gd name="connsiteX5" fmla="*/ 0 w 1844299"/>
              <a:gd name="connsiteY5" fmla="*/ 0 h 1472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44299" h="1472339">
                <a:moveTo>
                  <a:pt x="1844299" y="1472339"/>
                </a:moveTo>
                <a:cubicBezTo>
                  <a:pt x="1422616" y="1440051"/>
                  <a:pt x="1000933" y="1407763"/>
                  <a:pt x="736170" y="1332855"/>
                </a:cubicBezTo>
                <a:cubicBezTo>
                  <a:pt x="471407" y="1257947"/>
                  <a:pt x="370668" y="1163665"/>
                  <a:pt x="255722" y="1022889"/>
                </a:cubicBezTo>
                <a:cubicBezTo>
                  <a:pt x="140776" y="882113"/>
                  <a:pt x="89115" y="658678"/>
                  <a:pt x="46495" y="488197"/>
                </a:cubicBezTo>
                <a:cubicBezTo>
                  <a:pt x="3875" y="317716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24">
            <a:extLst>
              <a:ext uri="{FF2B5EF4-FFF2-40B4-BE49-F238E27FC236}">
                <a16:creationId xmlns:a16="http://schemas.microsoft.com/office/drawing/2014/main" id="{D4BF6B48-E893-4688-802E-0631A9782398}"/>
              </a:ext>
            </a:extLst>
          </p:cNvPr>
          <p:cNvSpPr txBox="1"/>
          <p:nvPr/>
        </p:nvSpPr>
        <p:spPr>
          <a:xfrm>
            <a:off x="6835399" y="3417661"/>
            <a:ext cx="20988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latin typeface="+mj-lt"/>
              </a:rPr>
              <a:t>Initial Crack size, 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0501E0-594C-4D77-A366-1C89F540D251}"/>
              </a:ext>
            </a:extLst>
          </p:cNvPr>
          <p:cNvSpPr txBox="1"/>
          <p:nvPr/>
        </p:nvSpPr>
        <p:spPr>
          <a:xfrm>
            <a:off x="5664874" y="2481211"/>
            <a:ext cx="11534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Life to failure</a:t>
            </a:r>
          </a:p>
        </p:txBody>
      </p:sp>
      <p:sp>
        <p:nvSpPr>
          <p:cNvPr id="9" name="TextBox 61">
            <a:extLst>
              <a:ext uri="{FF2B5EF4-FFF2-40B4-BE49-F238E27FC236}">
                <a16:creationId xmlns:a16="http://schemas.microsoft.com/office/drawing/2014/main" id="{03BB959E-A8FF-4ECC-AC45-3D851CC7C425}"/>
              </a:ext>
            </a:extLst>
          </p:cNvPr>
          <p:cNvSpPr txBox="1"/>
          <p:nvPr/>
        </p:nvSpPr>
        <p:spPr>
          <a:xfrm>
            <a:off x="3962050" y="2065131"/>
            <a:ext cx="1372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en-GB" sz="1200" b="1" dirty="0">
                <a:latin typeface="+mj-lt"/>
              </a:rPr>
              <a:t>Postulate initial crack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10FB71D4-E5B9-4B8B-8ED1-B560D26BCBAA}"/>
              </a:ext>
            </a:extLst>
          </p:cNvPr>
          <p:cNvCxnSpPr>
            <a:cxnSpLocks/>
          </p:cNvCxnSpPr>
          <p:nvPr/>
        </p:nvCxnSpPr>
        <p:spPr>
          <a:xfrm flipV="1">
            <a:off x="9615012" y="3464545"/>
            <a:ext cx="0" cy="154983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0F8A4E3D-496C-4744-BC22-3B7C30C945E1}"/>
              </a:ext>
            </a:extLst>
          </p:cNvPr>
          <p:cNvCxnSpPr>
            <a:cxnSpLocks/>
          </p:cNvCxnSpPr>
          <p:nvPr/>
        </p:nvCxnSpPr>
        <p:spPr>
          <a:xfrm flipV="1">
            <a:off x="9615012" y="4999537"/>
            <a:ext cx="2076773" cy="1483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9CFD07F6-985E-4E10-973D-52292E36D287}"/>
              </a:ext>
            </a:extLst>
          </p:cNvPr>
          <p:cNvSpPr/>
          <p:nvPr/>
        </p:nvSpPr>
        <p:spPr>
          <a:xfrm>
            <a:off x="9700252" y="3488101"/>
            <a:ext cx="1844299" cy="1472339"/>
          </a:xfrm>
          <a:custGeom>
            <a:avLst/>
            <a:gdLst>
              <a:gd name="connsiteX0" fmla="*/ 1844299 w 1844299"/>
              <a:gd name="connsiteY0" fmla="*/ 1472339 h 1472339"/>
              <a:gd name="connsiteX1" fmla="*/ 736170 w 1844299"/>
              <a:gd name="connsiteY1" fmla="*/ 1332855 h 1472339"/>
              <a:gd name="connsiteX2" fmla="*/ 255722 w 1844299"/>
              <a:gd name="connsiteY2" fmla="*/ 1022889 h 1472339"/>
              <a:gd name="connsiteX3" fmla="*/ 46495 w 1844299"/>
              <a:gd name="connsiteY3" fmla="*/ 488197 h 1472339"/>
              <a:gd name="connsiteX4" fmla="*/ 0 w 1844299"/>
              <a:gd name="connsiteY4" fmla="*/ 0 h 1472339"/>
              <a:gd name="connsiteX5" fmla="*/ 0 w 1844299"/>
              <a:gd name="connsiteY5" fmla="*/ 0 h 1472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44299" h="1472339">
                <a:moveTo>
                  <a:pt x="1844299" y="1472339"/>
                </a:moveTo>
                <a:cubicBezTo>
                  <a:pt x="1422616" y="1440051"/>
                  <a:pt x="1000933" y="1407763"/>
                  <a:pt x="736170" y="1332855"/>
                </a:cubicBezTo>
                <a:cubicBezTo>
                  <a:pt x="471407" y="1257947"/>
                  <a:pt x="370668" y="1163665"/>
                  <a:pt x="255722" y="1022889"/>
                </a:cubicBezTo>
                <a:cubicBezTo>
                  <a:pt x="140776" y="882113"/>
                  <a:pt x="89115" y="658678"/>
                  <a:pt x="46495" y="488197"/>
                </a:cubicBezTo>
                <a:cubicBezTo>
                  <a:pt x="3875" y="317716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24">
            <a:extLst>
              <a:ext uri="{FF2B5EF4-FFF2-40B4-BE49-F238E27FC236}">
                <a16:creationId xmlns:a16="http://schemas.microsoft.com/office/drawing/2014/main" id="{A1C2D610-0FAF-4000-AB1F-3CDEC35EF1A2}"/>
              </a:ext>
            </a:extLst>
          </p:cNvPr>
          <p:cNvSpPr txBox="1"/>
          <p:nvPr/>
        </p:nvSpPr>
        <p:spPr>
          <a:xfrm>
            <a:off x="9773694" y="5120556"/>
            <a:ext cx="20988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latin typeface="+mj-lt"/>
              </a:rPr>
              <a:t>Detectable Crack size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CD29CE-359E-4477-B21B-67C37AFFEE8E}"/>
              </a:ext>
            </a:extLst>
          </p:cNvPr>
          <p:cNvSpPr txBox="1"/>
          <p:nvPr/>
        </p:nvSpPr>
        <p:spPr>
          <a:xfrm rot="16200000">
            <a:off x="8724588" y="3998525"/>
            <a:ext cx="13530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Inspection Cost</a:t>
            </a:r>
          </a:p>
        </p:txBody>
      </p:sp>
      <p:sp>
        <p:nvSpPr>
          <p:cNvPr id="12" name="Arrow: Left 11">
            <a:extLst>
              <a:ext uri="{FF2B5EF4-FFF2-40B4-BE49-F238E27FC236}">
                <a16:creationId xmlns:a16="http://schemas.microsoft.com/office/drawing/2014/main" id="{98958BA3-EAC9-4192-9E6A-F4DFF11E92C9}"/>
              </a:ext>
            </a:extLst>
          </p:cNvPr>
          <p:cNvSpPr/>
          <p:nvPr/>
        </p:nvSpPr>
        <p:spPr>
          <a:xfrm rot="12292233">
            <a:off x="7960661" y="3899044"/>
            <a:ext cx="1160513" cy="563882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F4F94E-1B90-4391-B054-F467C1332C49}"/>
              </a:ext>
            </a:extLst>
          </p:cNvPr>
          <p:cNvSpPr txBox="1"/>
          <p:nvPr/>
        </p:nvSpPr>
        <p:spPr>
          <a:xfrm>
            <a:off x="357255" y="5559210"/>
            <a:ext cx="9593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18C02"/>
                </a:solidFill>
                <a:latin typeface="+mj-lt"/>
              </a:rPr>
              <a:t>Analysis defines a critical defect size. </a:t>
            </a:r>
          </a:p>
          <a:p>
            <a:pPr algn="ctr"/>
            <a:r>
              <a:rPr lang="en-GB" sz="2400" b="1" dirty="0">
                <a:solidFill>
                  <a:srgbClr val="F18C02"/>
                </a:solidFill>
                <a:latin typeface="+mj-lt"/>
              </a:rPr>
              <a:t>Inspection is used to ensure no defects above this size enter service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D601FA4-B8F1-4677-B670-A91B7007D491}"/>
              </a:ext>
            </a:extLst>
          </p:cNvPr>
          <p:cNvSpPr/>
          <p:nvPr/>
        </p:nvSpPr>
        <p:spPr>
          <a:xfrm>
            <a:off x="7258303" y="2953953"/>
            <a:ext cx="152779" cy="152099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47E9788-7669-4547-A157-D0E015B92636}"/>
              </a:ext>
            </a:extLst>
          </p:cNvPr>
          <p:cNvSpPr/>
          <p:nvPr/>
        </p:nvSpPr>
        <p:spPr>
          <a:xfrm>
            <a:off x="6849490" y="3026653"/>
            <a:ext cx="485530" cy="380458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9B4A24A0-3CA9-43B2-902B-8B009F5873C5}"/>
              </a:ext>
            </a:extLst>
          </p:cNvPr>
          <p:cNvSpPr/>
          <p:nvPr/>
        </p:nvSpPr>
        <p:spPr>
          <a:xfrm>
            <a:off x="10023824" y="4561217"/>
            <a:ext cx="152779" cy="152099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49E582D-A27A-4BFA-955A-B9AF3CE3FB94}"/>
              </a:ext>
            </a:extLst>
          </p:cNvPr>
          <p:cNvSpPr/>
          <p:nvPr/>
        </p:nvSpPr>
        <p:spPr>
          <a:xfrm>
            <a:off x="9615011" y="4633917"/>
            <a:ext cx="485530" cy="380458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1771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20" grpId="0"/>
      <p:bldP spid="23" grpId="0"/>
      <p:bldP spid="24" grpId="0"/>
      <p:bldP spid="25" grpId="0" animBg="1"/>
      <p:bldP spid="26" grpId="0" animBg="1"/>
      <p:bldP spid="28" grpId="0" animBg="1"/>
      <p:bldP spid="70" grpId="0" animBg="1"/>
      <p:bldP spid="88" grpId="0"/>
      <p:bldP spid="90" grpId="0"/>
      <p:bldP spid="4" grpId="0" animBg="1"/>
      <p:bldP spid="42" grpId="0" animBg="1"/>
      <p:bldP spid="6" grpId="0"/>
      <p:bldP spid="7" grpId="0"/>
      <p:bldP spid="9" grpId="0"/>
      <p:bldP spid="52" grpId="0" animBg="1"/>
      <p:bldP spid="10" grpId="0"/>
      <p:bldP spid="11" grpId="0"/>
      <p:bldP spid="12" grpId="0" animBg="1"/>
      <p:bldP spid="3" grpId="0"/>
      <p:bldP spid="13" grpId="0" animBg="1"/>
      <p:bldP spid="45" grpId="0" animBg="1"/>
      <p:bldP spid="46" grpId="0" animBg="1"/>
      <p:bldP spid="4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9A4E3-97C8-4DBD-8DF3-F427CD2F3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Where this falls down…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1973D0-C6B3-4D8D-ABF1-CBC466E8D3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275881"/>
            <a:ext cx="10972800" cy="2058201"/>
          </a:xfrm>
        </p:spPr>
        <p:txBody>
          <a:bodyPr/>
          <a:lstStyle/>
          <a:p>
            <a:r>
              <a:rPr lang="en-GB" dirty="0"/>
              <a:t>This approach has proved challenging in certifying AM (and other powder metallurgy) parts </a:t>
            </a:r>
          </a:p>
          <a:p>
            <a:r>
              <a:rPr lang="en-GB" dirty="0"/>
              <a:t>Volumetric defects are a concern</a:t>
            </a:r>
          </a:p>
          <a:p>
            <a:r>
              <a:rPr lang="en-GB" dirty="0"/>
              <a:t>AM part geometries are often hard to inspect</a:t>
            </a:r>
          </a:p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602D1E-A439-4F58-B7BB-4365E1652D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010-002-001R J</a:t>
            </a:r>
            <a:endParaRPr lang="en-US" dirty="0"/>
          </a:p>
        </p:txBody>
      </p:sp>
      <p:pic>
        <p:nvPicPr>
          <p:cNvPr id="5" name="Picture 2" descr="Image result for additive manufacturing">
            <a:extLst>
              <a:ext uri="{FF2B5EF4-FFF2-40B4-BE49-F238E27FC236}">
                <a16:creationId xmlns:a16="http://schemas.microsoft.com/office/drawing/2014/main" id="{64EC0508-9B81-4A24-B64C-ED2304C241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2" t="11226" r="17749"/>
          <a:stretch/>
        </p:blipFill>
        <p:spPr bwMode="auto">
          <a:xfrm>
            <a:off x="4996515" y="3704660"/>
            <a:ext cx="2420278" cy="199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7DDF72-26E5-4BEB-B675-BACAB6F22C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289" y="3603047"/>
            <a:ext cx="2636164" cy="21075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FEF417-4292-47B4-A987-E9F5F9D0FE3C}"/>
              </a:ext>
            </a:extLst>
          </p:cNvPr>
          <p:cNvSpPr txBox="1"/>
          <p:nvPr/>
        </p:nvSpPr>
        <p:spPr>
          <a:xfrm>
            <a:off x="987290" y="5704373"/>
            <a:ext cx="26361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" dirty="0"/>
              <a:t>M. Gorelik International Journal of Fatigue 94 (2017) 168–177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0CAB158-86A4-461D-892D-0C85FC575E11}"/>
              </a:ext>
            </a:extLst>
          </p:cNvPr>
          <p:cNvCxnSpPr>
            <a:cxnSpLocks/>
          </p:cNvCxnSpPr>
          <p:nvPr/>
        </p:nvCxnSpPr>
        <p:spPr>
          <a:xfrm flipV="1">
            <a:off x="9229241" y="3603047"/>
            <a:ext cx="0" cy="154983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7F46436-1374-480E-96A7-EE7959EE612E}"/>
              </a:ext>
            </a:extLst>
          </p:cNvPr>
          <p:cNvCxnSpPr>
            <a:cxnSpLocks/>
          </p:cNvCxnSpPr>
          <p:nvPr/>
        </p:nvCxnSpPr>
        <p:spPr>
          <a:xfrm>
            <a:off x="9229241" y="5152877"/>
            <a:ext cx="210002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E3A27A1-8BEA-4483-8D39-03260405C368}"/>
              </a:ext>
            </a:extLst>
          </p:cNvPr>
          <p:cNvSpPr txBox="1"/>
          <p:nvPr/>
        </p:nvSpPr>
        <p:spPr>
          <a:xfrm>
            <a:off x="8056930" y="3854742"/>
            <a:ext cx="1314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Inspection </a:t>
            </a:r>
          </a:p>
          <a:p>
            <a:pPr algn="ctr"/>
            <a:r>
              <a:rPr lang="en-GB" sz="1400" dirty="0"/>
              <a:t>cost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66AD315-F7A9-4C04-9A40-35068648BD0F}"/>
              </a:ext>
            </a:extLst>
          </p:cNvPr>
          <p:cNvSpPr/>
          <p:nvPr/>
        </p:nvSpPr>
        <p:spPr>
          <a:xfrm>
            <a:off x="9314481" y="3626603"/>
            <a:ext cx="1844299" cy="1472339"/>
          </a:xfrm>
          <a:custGeom>
            <a:avLst/>
            <a:gdLst>
              <a:gd name="connsiteX0" fmla="*/ 1844299 w 1844299"/>
              <a:gd name="connsiteY0" fmla="*/ 1472339 h 1472339"/>
              <a:gd name="connsiteX1" fmla="*/ 736170 w 1844299"/>
              <a:gd name="connsiteY1" fmla="*/ 1332855 h 1472339"/>
              <a:gd name="connsiteX2" fmla="*/ 255722 w 1844299"/>
              <a:gd name="connsiteY2" fmla="*/ 1022889 h 1472339"/>
              <a:gd name="connsiteX3" fmla="*/ 46495 w 1844299"/>
              <a:gd name="connsiteY3" fmla="*/ 488197 h 1472339"/>
              <a:gd name="connsiteX4" fmla="*/ 0 w 1844299"/>
              <a:gd name="connsiteY4" fmla="*/ 0 h 1472339"/>
              <a:gd name="connsiteX5" fmla="*/ 0 w 1844299"/>
              <a:gd name="connsiteY5" fmla="*/ 0 h 1472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44299" h="1472339">
                <a:moveTo>
                  <a:pt x="1844299" y="1472339"/>
                </a:moveTo>
                <a:cubicBezTo>
                  <a:pt x="1422616" y="1440051"/>
                  <a:pt x="1000933" y="1407763"/>
                  <a:pt x="736170" y="1332855"/>
                </a:cubicBezTo>
                <a:cubicBezTo>
                  <a:pt x="471407" y="1257947"/>
                  <a:pt x="370668" y="1163665"/>
                  <a:pt x="255722" y="1022889"/>
                </a:cubicBezTo>
                <a:cubicBezTo>
                  <a:pt x="140776" y="882113"/>
                  <a:pt x="89115" y="658678"/>
                  <a:pt x="46495" y="488197"/>
                </a:cubicBezTo>
                <a:cubicBezTo>
                  <a:pt x="3875" y="317716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9A09B6-C98E-404C-8524-6C6BF1B2CF96}"/>
              </a:ext>
            </a:extLst>
          </p:cNvPr>
          <p:cNvSpPr txBox="1"/>
          <p:nvPr/>
        </p:nvSpPr>
        <p:spPr>
          <a:xfrm>
            <a:off x="9631277" y="2767087"/>
            <a:ext cx="22260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AM parts prohibitively expensive to certify for high safety duty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344AD058-B947-4F9B-8392-E1F12ED0FC0C}"/>
              </a:ext>
            </a:extLst>
          </p:cNvPr>
          <p:cNvSpPr/>
          <p:nvPr/>
        </p:nvSpPr>
        <p:spPr>
          <a:xfrm>
            <a:off x="3720057" y="4300780"/>
            <a:ext cx="1155765" cy="8670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CDD9BFC1-E7B4-4FC7-9860-587929CC79B0}"/>
              </a:ext>
            </a:extLst>
          </p:cNvPr>
          <p:cNvSpPr/>
          <p:nvPr/>
        </p:nvSpPr>
        <p:spPr>
          <a:xfrm>
            <a:off x="7621314" y="4270993"/>
            <a:ext cx="1155765" cy="8670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9283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  <p:bldP spid="11" grpId="0"/>
      <p:bldP spid="12" grpId="0" animBg="1"/>
      <p:bldP spid="13" grpId="0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C480D-292C-492A-90DA-9C89C237E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Existing Deterministic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93F9C1-7A0D-47D1-AB57-A8A0B14A21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56792"/>
            <a:ext cx="8327923" cy="4428492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Analysis assumes the largest defect at the worst location</a:t>
            </a:r>
          </a:p>
          <a:p>
            <a:r>
              <a:rPr lang="en-GB" dirty="0"/>
              <a:t>Output is deterministic – part is either okay or not (Risk is 1 or 0)</a:t>
            </a:r>
          </a:p>
          <a:p>
            <a:r>
              <a:rPr lang="en-GB" dirty="0"/>
              <a:t>This does not reflect reality!</a:t>
            </a:r>
          </a:p>
          <a:p>
            <a:pPr lvl="1"/>
            <a:r>
              <a:rPr lang="en-GB" dirty="0"/>
              <a:t>Many components won’t have problematic sized defects</a:t>
            </a:r>
          </a:p>
          <a:p>
            <a:pPr lvl="1"/>
            <a:r>
              <a:rPr lang="en-GB" dirty="0"/>
              <a:t>Where there are defects, they may be in positions where they will never present an integrity issue.</a:t>
            </a:r>
          </a:p>
          <a:p>
            <a:r>
              <a:rPr lang="en-GB" dirty="0"/>
              <a:t>If we know something about the likelihood of defects occurring, we can use this information: </a:t>
            </a:r>
          </a:p>
          <a:p>
            <a:pPr lvl="1"/>
            <a:r>
              <a:rPr lang="en-GB" dirty="0"/>
              <a:t>More refined estimate of failure risk </a:t>
            </a:r>
          </a:p>
          <a:p>
            <a:pPr lvl="1"/>
            <a:r>
              <a:rPr lang="en-GB" dirty="0"/>
              <a:t>how it evolves over part lifetime</a:t>
            </a:r>
          </a:p>
          <a:p>
            <a:r>
              <a:rPr lang="en-GB" dirty="0"/>
              <a:t>Probabilistic (or risk based) approach to defect tolerance widely used in Aero Engines, and is the subject of wide investigation for AM parts.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3DA428-54F9-4F89-957F-CB3B9EC5DB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010-002-001R J</a:t>
            </a:r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1D0361-C4D7-4E49-AAA3-C66F21E01874}"/>
              </a:ext>
            </a:extLst>
          </p:cNvPr>
          <p:cNvGrpSpPr/>
          <p:nvPr/>
        </p:nvGrpSpPr>
        <p:grpSpPr>
          <a:xfrm>
            <a:off x="8906747" y="2658744"/>
            <a:ext cx="3020558" cy="2246435"/>
            <a:chOff x="5120924" y="942279"/>
            <a:chExt cx="3020558" cy="1423033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A8191FC-2EE0-425F-ACA4-4EEC63B58D27}"/>
                </a:ext>
              </a:extLst>
            </p:cNvPr>
            <p:cNvCxnSpPr>
              <a:cxnSpLocks/>
            </p:cNvCxnSpPr>
            <p:nvPr/>
          </p:nvCxnSpPr>
          <p:spPr>
            <a:xfrm>
              <a:off x="5490952" y="2102792"/>
              <a:ext cx="265053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837158DF-F417-445A-8480-E45D63EFFAD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90952" y="942280"/>
              <a:ext cx="0" cy="116051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D32ABD2-7BB6-4255-A4A6-DFCA00768961}"/>
                </a:ext>
              </a:extLst>
            </p:cNvPr>
            <p:cNvSpPr/>
            <p:nvPr/>
          </p:nvSpPr>
          <p:spPr>
            <a:xfrm>
              <a:off x="5508104" y="1290484"/>
              <a:ext cx="2400768" cy="797829"/>
            </a:xfrm>
            <a:custGeom>
              <a:avLst/>
              <a:gdLst>
                <a:gd name="connsiteX0" fmla="*/ 0 w 2143845"/>
                <a:gd name="connsiteY0" fmla="*/ 761284 h 761284"/>
                <a:gd name="connsiteX1" fmla="*/ 422622 w 2143845"/>
                <a:gd name="connsiteY1" fmla="*/ 684444 h 761284"/>
                <a:gd name="connsiteX2" fmla="*/ 645459 w 2143845"/>
                <a:gd name="connsiteY2" fmla="*/ 492343 h 761284"/>
                <a:gd name="connsiteX3" fmla="*/ 852927 w 2143845"/>
                <a:gd name="connsiteY3" fmla="*/ 146561 h 761284"/>
                <a:gd name="connsiteX4" fmla="*/ 1114185 w 2143845"/>
                <a:gd name="connsiteY4" fmla="*/ 565 h 761284"/>
                <a:gd name="connsiteX5" fmla="*/ 1321653 w 2143845"/>
                <a:gd name="connsiteY5" fmla="*/ 192666 h 761284"/>
                <a:gd name="connsiteX6" fmla="*/ 1490702 w 2143845"/>
                <a:gd name="connsiteY6" fmla="*/ 523079 h 761284"/>
                <a:gd name="connsiteX7" fmla="*/ 1859536 w 2143845"/>
                <a:gd name="connsiteY7" fmla="*/ 707496 h 761284"/>
                <a:gd name="connsiteX8" fmla="*/ 2143845 w 2143845"/>
                <a:gd name="connsiteY8" fmla="*/ 753600 h 761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43845" h="761284">
                  <a:moveTo>
                    <a:pt x="0" y="761284"/>
                  </a:moveTo>
                  <a:cubicBezTo>
                    <a:pt x="157523" y="745275"/>
                    <a:pt x="315046" y="729267"/>
                    <a:pt x="422622" y="684444"/>
                  </a:cubicBezTo>
                  <a:cubicBezTo>
                    <a:pt x="530198" y="639621"/>
                    <a:pt x="573742" y="581990"/>
                    <a:pt x="645459" y="492343"/>
                  </a:cubicBezTo>
                  <a:cubicBezTo>
                    <a:pt x="717176" y="402696"/>
                    <a:pt x="774806" y="228524"/>
                    <a:pt x="852927" y="146561"/>
                  </a:cubicBezTo>
                  <a:cubicBezTo>
                    <a:pt x="931048" y="64598"/>
                    <a:pt x="1036064" y="-7119"/>
                    <a:pt x="1114185" y="565"/>
                  </a:cubicBezTo>
                  <a:cubicBezTo>
                    <a:pt x="1192306" y="8249"/>
                    <a:pt x="1258900" y="105580"/>
                    <a:pt x="1321653" y="192666"/>
                  </a:cubicBezTo>
                  <a:cubicBezTo>
                    <a:pt x="1384406" y="279752"/>
                    <a:pt x="1401055" y="437274"/>
                    <a:pt x="1490702" y="523079"/>
                  </a:cubicBezTo>
                  <a:cubicBezTo>
                    <a:pt x="1580349" y="608884"/>
                    <a:pt x="1750679" y="669076"/>
                    <a:pt x="1859536" y="707496"/>
                  </a:cubicBezTo>
                  <a:cubicBezTo>
                    <a:pt x="1968393" y="745916"/>
                    <a:pt x="2056119" y="749758"/>
                    <a:pt x="2143845" y="75360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85DB313-A53E-4CA2-805D-C72CD2FEB53F}"/>
                </a:ext>
              </a:extLst>
            </p:cNvPr>
            <p:cNvSpPr txBox="1"/>
            <p:nvPr/>
          </p:nvSpPr>
          <p:spPr>
            <a:xfrm>
              <a:off x="6271938" y="2088313"/>
              <a:ext cx="14865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latin typeface="+mj-lt"/>
                </a:rPr>
                <a:t>Initial defect size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590AA1E-B8BE-4C80-97F4-67A9796C733B}"/>
                </a:ext>
              </a:extLst>
            </p:cNvPr>
            <p:cNvSpPr txBox="1"/>
            <p:nvPr/>
          </p:nvSpPr>
          <p:spPr>
            <a:xfrm rot="16200000">
              <a:off x="4813779" y="1249424"/>
              <a:ext cx="95284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 err="1">
                  <a:latin typeface="+mj-lt"/>
                </a:rPr>
                <a:t>PDF</a:t>
              </a:r>
              <a:r>
                <a:rPr lang="en-GB" sz="1600" b="1" baseline="-25000" dirty="0" err="1">
                  <a:latin typeface="+mj-lt"/>
                </a:rPr>
                <a:t>occurance</a:t>
              </a:r>
              <a:endParaRPr lang="en-GB" sz="1600" b="1" baseline="-2500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351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B2F3C"/>
                </a:solidFill>
              </a:rPr>
              <a:t>Probabilistic / Risk Based Assessment Route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2FD982B0-70B7-452D-9DD7-1BCAC429F467}"/>
              </a:ext>
            </a:extLst>
          </p:cNvPr>
          <p:cNvGrpSpPr/>
          <p:nvPr/>
        </p:nvGrpSpPr>
        <p:grpSpPr>
          <a:xfrm>
            <a:off x="371061" y="1358393"/>
            <a:ext cx="1706319" cy="1743048"/>
            <a:chOff x="1010495" y="1466889"/>
            <a:chExt cx="1706319" cy="1743048"/>
          </a:xfrm>
        </p:grpSpPr>
        <p:pic>
          <p:nvPicPr>
            <p:cNvPr id="56" name="Picture 2" descr="(a) Turbine disk drawing, (b) Temperature distribution of the turbine disk (unit: â¢ C), (c) Stress distribution (von Mises stress) of the turbine disk (unit: Pa), and (d) Division of 12 zones. and each training points, and y is the vector of y i (i = 1, 2,. .. , n)Â ">
              <a:extLst>
                <a:ext uri="{FF2B5EF4-FFF2-40B4-BE49-F238E27FC236}">
                  <a16:creationId xmlns:a16="http://schemas.microsoft.com/office/drawing/2014/main" id="{BC660366-C307-4176-8F13-BD072B85D0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466" r="70417"/>
            <a:stretch/>
          </p:blipFill>
          <p:spPr bwMode="auto">
            <a:xfrm>
              <a:off x="1010495" y="1466889"/>
              <a:ext cx="1706319" cy="1743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3129CBA3-3CEE-42F0-AD10-56E9E69A08FE}"/>
                </a:ext>
              </a:extLst>
            </p:cNvPr>
            <p:cNvSpPr/>
            <p:nvPr/>
          </p:nvSpPr>
          <p:spPr>
            <a:xfrm>
              <a:off x="2020731" y="1844492"/>
              <a:ext cx="294849" cy="341315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91096DDE-BBD8-4212-9FE5-F374FB0153AE}"/>
              </a:ext>
            </a:extLst>
          </p:cNvPr>
          <p:cNvCxnSpPr>
            <a:cxnSpLocks/>
            <a:stCxn id="57" idx="3"/>
          </p:cNvCxnSpPr>
          <p:nvPr/>
        </p:nvCxnSpPr>
        <p:spPr>
          <a:xfrm>
            <a:off x="1676146" y="1906654"/>
            <a:ext cx="1451385" cy="20443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A881998-D2B8-4090-B6B9-981E816419FD}"/>
              </a:ext>
            </a:extLst>
          </p:cNvPr>
          <p:cNvGrpSpPr/>
          <p:nvPr/>
        </p:nvGrpSpPr>
        <p:grpSpPr>
          <a:xfrm>
            <a:off x="4703210" y="1071974"/>
            <a:ext cx="3312160" cy="1409193"/>
            <a:chOff x="5151700" y="942280"/>
            <a:chExt cx="3312160" cy="1409193"/>
          </a:xfrm>
        </p:grpSpPr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2D3CE39E-09ED-420E-899A-0FCF6082EE74}"/>
                </a:ext>
              </a:extLst>
            </p:cNvPr>
            <p:cNvCxnSpPr/>
            <p:nvPr/>
          </p:nvCxnSpPr>
          <p:spPr>
            <a:xfrm>
              <a:off x="5490952" y="2102792"/>
              <a:ext cx="2304256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A8FDCEF8-F6E8-4828-A7FF-30CA891C97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90952" y="942280"/>
              <a:ext cx="0" cy="116051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08CA33D0-3DF5-4300-B07C-2304EC6B18BC}"/>
                </a:ext>
              </a:extLst>
            </p:cNvPr>
            <p:cNvSpPr/>
            <p:nvPr/>
          </p:nvSpPr>
          <p:spPr>
            <a:xfrm>
              <a:off x="5508104" y="1327029"/>
              <a:ext cx="2143845" cy="761284"/>
            </a:xfrm>
            <a:custGeom>
              <a:avLst/>
              <a:gdLst>
                <a:gd name="connsiteX0" fmla="*/ 0 w 2143845"/>
                <a:gd name="connsiteY0" fmla="*/ 761284 h 761284"/>
                <a:gd name="connsiteX1" fmla="*/ 422622 w 2143845"/>
                <a:gd name="connsiteY1" fmla="*/ 684444 h 761284"/>
                <a:gd name="connsiteX2" fmla="*/ 645459 w 2143845"/>
                <a:gd name="connsiteY2" fmla="*/ 492343 h 761284"/>
                <a:gd name="connsiteX3" fmla="*/ 852927 w 2143845"/>
                <a:gd name="connsiteY3" fmla="*/ 146561 h 761284"/>
                <a:gd name="connsiteX4" fmla="*/ 1114185 w 2143845"/>
                <a:gd name="connsiteY4" fmla="*/ 565 h 761284"/>
                <a:gd name="connsiteX5" fmla="*/ 1321653 w 2143845"/>
                <a:gd name="connsiteY5" fmla="*/ 192666 h 761284"/>
                <a:gd name="connsiteX6" fmla="*/ 1490702 w 2143845"/>
                <a:gd name="connsiteY6" fmla="*/ 523079 h 761284"/>
                <a:gd name="connsiteX7" fmla="*/ 1859536 w 2143845"/>
                <a:gd name="connsiteY7" fmla="*/ 707496 h 761284"/>
                <a:gd name="connsiteX8" fmla="*/ 2143845 w 2143845"/>
                <a:gd name="connsiteY8" fmla="*/ 753600 h 761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43845" h="761284">
                  <a:moveTo>
                    <a:pt x="0" y="761284"/>
                  </a:moveTo>
                  <a:cubicBezTo>
                    <a:pt x="157523" y="745275"/>
                    <a:pt x="315046" y="729267"/>
                    <a:pt x="422622" y="684444"/>
                  </a:cubicBezTo>
                  <a:cubicBezTo>
                    <a:pt x="530198" y="639621"/>
                    <a:pt x="573742" y="581990"/>
                    <a:pt x="645459" y="492343"/>
                  </a:cubicBezTo>
                  <a:cubicBezTo>
                    <a:pt x="717176" y="402696"/>
                    <a:pt x="774806" y="228524"/>
                    <a:pt x="852927" y="146561"/>
                  </a:cubicBezTo>
                  <a:cubicBezTo>
                    <a:pt x="931048" y="64598"/>
                    <a:pt x="1036064" y="-7119"/>
                    <a:pt x="1114185" y="565"/>
                  </a:cubicBezTo>
                  <a:cubicBezTo>
                    <a:pt x="1192306" y="8249"/>
                    <a:pt x="1258900" y="105580"/>
                    <a:pt x="1321653" y="192666"/>
                  </a:cubicBezTo>
                  <a:cubicBezTo>
                    <a:pt x="1384406" y="279752"/>
                    <a:pt x="1401055" y="437274"/>
                    <a:pt x="1490702" y="523079"/>
                  </a:cubicBezTo>
                  <a:cubicBezTo>
                    <a:pt x="1580349" y="608884"/>
                    <a:pt x="1750679" y="669076"/>
                    <a:pt x="1859536" y="707496"/>
                  </a:cubicBezTo>
                  <a:cubicBezTo>
                    <a:pt x="1968393" y="745916"/>
                    <a:pt x="2056119" y="749758"/>
                    <a:pt x="2143845" y="75360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86D1E4A-2051-44F9-ABD6-A35310AED758}"/>
                </a:ext>
              </a:extLst>
            </p:cNvPr>
            <p:cNvSpPr txBox="1"/>
            <p:nvPr/>
          </p:nvSpPr>
          <p:spPr>
            <a:xfrm>
              <a:off x="5967920" y="2074474"/>
              <a:ext cx="14865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latin typeface="+mj-lt"/>
                </a:rPr>
                <a:t>Initial defect size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6DE938D1-2A00-4F95-91B3-31E3B88807C3}"/>
                </a:ext>
              </a:extLst>
            </p:cNvPr>
            <p:cNvSpPr txBox="1"/>
            <p:nvPr/>
          </p:nvSpPr>
          <p:spPr>
            <a:xfrm rot="16200000">
              <a:off x="4844036" y="1362953"/>
              <a:ext cx="89232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 err="1">
                  <a:latin typeface="+mj-lt"/>
                </a:rPr>
                <a:t>P</a:t>
              </a:r>
              <a:r>
                <a:rPr lang="en-GB" sz="1200" b="1" baseline="-25000" dirty="0" err="1">
                  <a:latin typeface="+mj-lt"/>
                </a:rPr>
                <a:t>occurance</a:t>
              </a:r>
              <a:endParaRPr lang="en-GB" sz="1200" b="1" baseline="-25000" dirty="0">
                <a:latin typeface="+mj-lt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E844D399-8BA3-4F2D-A3B7-A56E2D755FEF}"/>
                </a:ext>
              </a:extLst>
            </p:cNvPr>
            <p:cNvSpPr txBox="1"/>
            <p:nvPr/>
          </p:nvSpPr>
          <p:spPr>
            <a:xfrm>
              <a:off x="5524362" y="1066368"/>
              <a:ext cx="29394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u="sng" dirty="0">
                  <a:latin typeface="+mj-lt"/>
                </a:rPr>
                <a:t>Knowledge of defect distribution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291F17EE-2C72-4D08-B84F-4021A4A71315}"/>
              </a:ext>
            </a:extLst>
          </p:cNvPr>
          <p:cNvGrpSpPr/>
          <p:nvPr/>
        </p:nvGrpSpPr>
        <p:grpSpPr>
          <a:xfrm>
            <a:off x="705556" y="4415686"/>
            <a:ext cx="2650998" cy="1673112"/>
            <a:chOff x="5224767" y="5007001"/>
            <a:chExt cx="2650998" cy="1673112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EA432CC9-4D7A-4AFF-A850-A1790407A8A1}"/>
                </a:ext>
              </a:extLst>
            </p:cNvPr>
            <p:cNvSpPr txBox="1"/>
            <p:nvPr/>
          </p:nvSpPr>
          <p:spPr>
            <a:xfrm>
              <a:off x="5948890" y="6403114"/>
              <a:ext cx="13160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latin typeface="+mj-lt"/>
                </a:rPr>
                <a:t>Number of Cycles</a:t>
              </a:r>
            </a:p>
          </p:txBody>
        </p: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17730490-9195-49BA-A43E-810E0139D42A}"/>
                </a:ext>
              </a:extLst>
            </p:cNvPr>
            <p:cNvCxnSpPr/>
            <p:nvPr/>
          </p:nvCxnSpPr>
          <p:spPr>
            <a:xfrm>
              <a:off x="5564588" y="6343203"/>
              <a:ext cx="2304256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49161676-7FEB-4D4E-BC39-9179D7B085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64588" y="5182691"/>
              <a:ext cx="0" cy="116051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37971B63-38D5-402A-92C0-8540EF0EBDD6}"/>
                </a:ext>
              </a:extLst>
            </p:cNvPr>
            <p:cNvSpPr txBox="1"/>
            <p:nvPr/>
          </p:nvSpPr>
          <p:spPr>
            <a:xfrm rot="16200000">
              <a:off x="4710489" y="5521279"/>
              <a:ext cx="13055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Crack length</a:t>
              </a:r>
              <a:endParaRPr lang="en-GB" sz="1200" b="1" baseline="-25000" dirty="0">
                <a:latin typeface="+mj-lt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78E96428-4109-419F-B149-EC611A6FC8F6}"/>
                </a:ext>
              </a:extLst>
            </p:cNvPr>
            <p:cNvSpPr/>
            <p:nvPr/>
          </p:nvSpPr>
          <p:spPr>
            <a:xfrm flipH="1">
              <a:off x="5564588" y="5531219"/>
              <a:ext cx="1851399" cy="666591"/>
            </a:xfrm>
            <a:custGeom>
              <a:avLst/>
              <a:gdLst>
                <a:gd name="connsiteX0" fmla="*/ 0 w 2128478"/>
                <a:gd name="connsiteY0" fmla="*/ 0 h 991240"/>
                <a:gd name="connsiteX1" fmla="*/ 514831 w 2128478"/>
                <a:gd name="connsiteY1" fmla="*/ 522514 h 991240"/>
                <a:gd name="connsiteX2" fmla="*/ 1367758 w 2128478"/>
                <a:gd name="connsiteY2" fmla="*/ 852928 h 991240"/>
                <a:gd name="connsiteX3" fmla="*/ 2128478 w 2128478"/>
                <a:gd name="connsiteY3" fmla="*/ 991240 h 991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28478" h="991240">
                  <a:moveTo>
                    <a:pt x="0" y="0"/>
                  </a:moveTo>
                  <a:cubicBezTo>
                    <a:pt x="143435" y="190179"/>
                    <a:pt x="286871" y="380359"/>
                    <a:pt x="514831" y="522514"/>
                  </a:cubicBezTo>
                  <a:cubicBezTo>
                    <a:pt x="742791" y="664669"/>
                    <a:pt x="1098817" y="774807"/>
                    <a:pt x="1367758" y="852928"/>
                  </a:cubicBezTo>
                  <a:cubicBezTo>
                    <a:pt x="1636699" y="931049"/>
                    <a:pt x="1882588" y="961144"/>
                    <a:pt x="2128478" y="99124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BB9733B-5DC1-4324-8B84-010D4AFDD689}"/>
                </a:ext>
              </a:extLst>
            </p:cNvPr>
            <p:cNvSpPr txBox="1"/>
            <p:nvPr/>
          </p:nvSpPr>
          <p:spPr>
            <a:xfrm>
              <a:off x="5722986" y="5079366"/>
              <a:ext cx="19188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u="sng" dirty="0">
                  <a:latin typeface="+mj-lt"/>
                </a:rPr>
                <a:t>Life to Fracture</a:t>
              </a:r>
            </a:p>
          </p:txBody>
        </p:sp>
        <p:sp>
          <p:nvSpPr>
            <p:cNvPr id="73" name="Explosion: 8 Points 72">
              <a:extLst>
                <a:ext uri="{FF2B5EF4-FFF2-40B4-BE49-F238E27FC236}">
                  <a16:creationId xmlns:a16="http://schemas.microsoft.com/office/drawing/2014/main" id="{5A78487D-B409-4115-9A51-3FE1D2F3772A}"/>
                </a:ext>
              </a:extLst>
            </p:cNvPr>
            <p:cNvSpPr/>
            <p:nvPr/>
          </p:nvSpPr>
          <p:spPr>
            <a:xfrm>
              <a:off x="7223833" y="5239380"/>
              <a:ext cx="651932" cy="468755"/>
            </a:xfrm>
            <a:prstGeom prst="irregularSeal1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4" name="Arrow: Left 73">
            <a:extLst>
              <a:ext uri="{FF2B5EF4-FFF2-40B4-BE49-F238E27FC236}">
                <a16:creationId xmlns:a16="http://schemas.microsoft.com/office/drawing/2014/main" id="{4DA907FC-0BEA-488F-B028-85DF32A78582}"/>
              </a:ext>
            </a:extLst>
          </p:cNvPr>
          <p:cNvSpPr/>
          <p:nvPr/>
        </p:nvSpPr>
        <p:spPr>
          <a:xfrm rot="18852972">
            <a:off x="2493298" y="2769906"/>
            <a:ext cx="651063" cy="479836"/>
          </a:xfrm>
          <a:prstGeom prst="leftArrow">
            <a:avLst/>
          </a:prstGeom>
          <a:solidFill>
            <a:schemeClr val="tx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Arrow: Left 74">
            <a:extLst>
              <a:ext uri="{FF2B5EF4-FFF2-40B4-BE49-F238E27FC236}">
                <a16:creationId xmlns:a16="http://schemas.microsoft.com/office/drawing/2014/main" id="{51151613-C8C1-4FBA-BCED-D625BDD261A7}"/>
              </a:ext>
            </a:extLst>
          </p:cNvPr>
          <p:cNvSpPr/>
          <p:nvPr/>
        </p:nvSpPr>
        <p:spPr>
          <a:xfrm rot="14689706">
            <a:off x="1585874" y="3926084"/>
            <a:ext cx="862300" cy="396144"/>
          </a:xfrm>
          <a:prstGeom prst="leftArrow">
            <a:avLst/>
          </a:prstGeom>
          <a:solidFill>
            <a:schemeClr val="tx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Arrow: Left 75">
            <a:extLst>
              <a:ext uri="{FF2B5EF4-FFF2-40B4-BE49-F238E27FC236}">
                <a16:creationId xmlns:a16="http://schemas.microsoft.com/office/drawing/2014/main" id="{E228DDDD-146E-49B0-8018-DE6C5AC8E608}"/>
              </a:ext>
            </a:extLst>
          </p:cNvPr>
          <p:cNvSpPr/>
          <p:nvPr/>
        </p:nvSpPr>
        <p:spPr>
          <a:xfrm rot="10800000">
            <a:off x="7845686" y="3340517"/>
            <a:ext cx="735755" cy="479836"/>
          </a:xfrm>
          <a:prstGeom prst="leftArrow">
            <a:avLst/>
          </a:prstGeom>
          <a:solidFill>
            <a:schemeClr val="tx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7" name="Arrow: Left 76">
            <a:extLst>
              <a:ext uri="{FF2B5EF4-FFF2-40B4-BE49-F238E27FC236}">
                <a16:creationId xmlns:a16="http://schemas.microsoft.com/office/drawing/2014/main" id="{AFBFEFCD-F010-4B2A-9156-C178A5AC34D0}"/>
              </a:ext>
            </a:extLst>
          </p:cNvPr>
          <p:cNvSpPr/>
          <p:nvPr/>
        </p:nvSpPr>
        <p:spPr>
          <a:xfrm rot="10800000">
            <a:off x="3464220" y="5262111"/>
            <a:ext cx="651932" cy="479836"/>
          </a:xfrm>
          <a:prstGeom prst="leftArrow">
            <a:avLst/>
          </a:prstGeom>
          <a:solidFill>
            <a:schemeClr val="tx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153C5AE7-1202-4920-A0D2-58B876A9E149}"/>
              </a:ext>
            </a:extLst>
          </p:cNvPr>
          <p:cNvGrpSpPr/>
          <p:nvPr/>
        </p:nvGrpSpPr>
        <p:grpSpPr>
          <a:xfrm>
            <a:off x="8694203" y="2480412"/>
            <a:ext cx="2892143" cy="2013849"/>
            <a:chOff x="9121147" y="3167518"/>
            <a:chExt cx="2892143" cy="2013849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0B8BD3A8-F20E-4032-805A-1C53E47EFCA4}"/>
                </a:ext>
              </a:extLst>
            </p:cNvPr>
            <p:cNvGrpSpPr/>
            <p:nvPr/>
          </p:nvGrpSpPr>
          <p:grpSpPr>
            <a:xfrm>
              <a:off x="9121147" y="3667192"/>
              <a:ext cx="2892143" cy="1514175"/>
              <a:chOff x="1359452" y="4676309"/>
              <a:chExt cx="2892143" cy="1514175"/>
            </a:xfrm>
          </p:grpSpPr>
          <p:cxnSp>
            <p:nvCxnSpPr>
              <p:cNvPr id="81" name="Straight Arrow Connector 80">
                <a:extLst>
                  <a:ext uri="{FF2B5EF4-FFF2-40B4-BE49-F238E27FC236}">
                    <a16:creationId xmlns:a16="http://schemas.microsoft.com/office/drawing/2014/main" id="{C0AF4BEE-5D2E-4C12-B8DB-F2E45393B765}"/>
                  </a:ext>
                </a:extLst>
              </p:cNvPr>
              <p:cNvCxnSpPr/>
              <p:nvPr/>
            </p:nvCxnSpPr>
            <p:spPr>
              <a:xfrm>
                <a:off x="1947339" y="5836821"/>
                <a:ext cx="2304256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Arrow Connector 81">
                <a:extLst>
                  <a:ext uri="{FF2B5EF4-FFF2-40B4-BE49-F238E27FC236}">
                    <a16:creationId xmlns:a16="http://schemas.microsoft.com/office/drawing/2014/main" id="{50C9CA5A-B0EF-43BF-A4DF-1F16C45BEF2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47339" y="4676309"/>
                <a:ext cx="0" cy="1160512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91D8F568-9D91-4A3E-B2D5-0664C989FFFD}"/>
                  </a:ext>
                </a:extLst>
              </p:cNvPr>
              <p:cNvSpPr txBox="1"/>
              <p:nvPr/>
            </p:nvSpPr>
            <p:spPr>
              <a:xfrm>
                <a:off x="2198347" y="5913485"/>
                <a:ext cx="172062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b="1" dirty="0" err="1">
                    <a:latin typeface="+mj-lt"/>
                  </a:rPr>
                  <a:t>N</a:t>
                </a:r>
                <a:r>
                  <a:rPr lang="en-GB" sz="1200" b="1" baseline="-25000" dirty="0" err="1">
                    <a:latin typeface="+mj-lt"/>
                  </a:rPr>
                  <a:t>cycles</a:t>
                </a:r>
                <a:endParaRPr lang="en-GB" sz="1200" b="1" baseline="-25000" dirty="0">
                  <a:latin typeface="+mj-lt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96E71045-9273-4AA2-B310-0CEB77EDEBD1}"/>
                  </a:ext>
                </a:extLst>
              </p:cNvPr>
              <p:cNvSpPr/>
              <p:nvPr/>
            </p:nvSpPr>
            <p:spPr>
              <a:xfrm>
                <a:off x="2005533" y="4869162"/>
                <a:ext cx="2020901" cy="972678"/>
              </a:xfrm>
              <a:custGeom>
                <a:avLst/>
                <a:gdLst>
                  <a:gd name="connsiteX0" fmla="*/ 0 w 2020901"/>
                  <a:gd name="connsiteY0" fmla="*/ 1083695 h 1093353"/>
                  <a:gd name="connsiteX1" fmla="*/ 560934 w 2020901"/>
                  <a:gd name="connsiteY1" fmla="*/ 1068326 h 1093353"/>
                  <a:gd name="connsiteX2" fmla="*/ 799139 w 2020901"/>
                  <a:gd name="connsiteY2" fmla="*/ 868542 h 1093353"/>
                  <a:gd name="connsiteX3" fmla="*/ 929768 w 2020901"/>
                  <a:gd name="connsiteY3" fmla="*/ 499708 h 1093353"/>
                  <a:gd name="connsiteX4" fmla="*/ 1083449 w 2020901"/>
                  <a:gd name="connsiteY4" fmla="*/ 100138 h 1093353"/>
                  <a:gd name="connsiteX5" fmla="*/ 1413862 w 2020901"/>
                  <a:gd name="connsiteY5" fmla="*/ 15614 h 1093353"/>
                  <a:gd name="connsiteX6" fmla="*/ 2020901 w 2020901"/>
                  <a:gd name="connsiteY6" fmla="*/ 246 h 1093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20901" h="1093353">
                    <a:moveTo>
                      <a:pt x="0" y="1083695"/>
                    </a:moveTo>
                    <a:cubicBezTo>
                      <a:pt x="213872" y="1093940"/>
                      <a:pt x="427744" y="1104185"/>
                      <a:pt x="560934" y="1068326"/>
                    </a:cubicBezTo>
                    <a:cubicBezTo>
                      <a:pt x="694124" y="1032467"/>
                      <a:pt x="737667" y="963312"/>
                      <a:pt x="799139" y="868542"/>
                    </a:cubicBezTo>
                    <a:cubicBezTo>
                      <a:pt x="860611" y="773772"/>
                      <a:pt x="882383" y="627775"/>
                      <a:pt x="929768" y="499708"/>
                    </a:cubicBezTo>
                    <a:cubicBezTo>
                      <a:pt x="977153" y="371641"/>
                      <a:pt x="1002767" y="180820"/>
                      <a:pt x="1083449" y="100138"/>
                    </a:cubicBezTo>
                    <a:cubicBezTo>
                      <a:pt x="1164131" y="19456"/>
                      <a:pt x="1257620" y="32263"/>
                      <a:pt x="1413862" y="15614"/>
                    </a:cubicBezTo>
                    <a:cubicBezTo>
                      <a:pt x="1570104" y="-1035"/>
                      <a:pt x="1795502" y="-395"/>
                      <a:pt x="2020901" y="246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758A934F-711B-4F47-9757-304F9F1A6AE9}"/>
                  </a:ext>
                </a:extLst>
              </p:cNvPr>
              <p:cNvSpPr txBox="1"/>
              <p:nvPr/>
            </p:nvSpPr>
            <p:spPr>
              <a:xfrm>
                <a:off x="1359452" y="5188304"/>
                <a:ext cx="6748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b="1" dirty="0" err="1">
                    <a:latin typeface="+mj-lt"/>
                  </a:rPr>
                  <a:t>P</a:t>
                </a:r>
                <a:r>
                  <a:rPr lang="en-GB" sz="1200" b="1" baseline="-25000" dirty="0" err="1">
                    <a:latin typeface="+mj-lt"/>
                  </a:rPr>
                  <a:t>failure</a:t>
                </a:r>
                <a:endParaRPr lang="en-GB" sz="1200" b="1" baseline="-25000" dirty="0">
                  <a:latin typeface="+mj-lt"/>
                </a:endParaRPr>
              </a:p>
            </p:txBody>
          </p: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14130704-04EF-4188-9885-C929CEC9BFD9}"/>
                  </a:ext>
                </a:extLst>
              </p:cNvPr>
              <p:cNvCxnSpPr/>
              <p:nvPr/>
            </p:nvCxnSpPr>
            <p:spPr>
              <a:xfrm flipH="1">
                <a:off x="1954054" y="4869162"/>
                <a:ext cx="2105087" cy="0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AFC99DCA-4188-414A-B812-65AF8367C85E}"/>
                  </a:ext>
                </a:extLst>
              </p:cNvPr>
              <p:cNvSpPr txBox="1"/>
              <p:nvPr/>
            </p:nvSpPr>
            <p:spPr>
              <a:xfrm>
                <a:off x="1430707" y="4730661"/>
                <a:ext cx="58788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b="1" dirty="0" err="1">
                    <a:latin typeface="+mj-lt"/>
                  </a:rPr>
                  <a:t>P</a:t>
                </a:r>
                <a:r>
                  <a:rPr lang="en-GB" sz="1200" b="1" baseline="-25000" dirty="0" err="1">
                    <a:latin typeface="+mj-lt"/>
                  </a:rPr>
                  <a:t>f</a:t>
                </a:r>
                <a:r>
                  <a:rPr lang="en-GB" sz="1200" b="1" baseline="-25000" dirty="0">
                    <a:latin typeface="+mj-lt"/>
                  </a:rPr>
                  <a:t> </a:t>
                </a:r>
                <a:r>
                  <a:rPr lang="en-GB" sz="1200" b="1" dirty="0">
                    <a:latin typeface="+mj-lt"/>
                  </a:rPr>
                  <a:t>=1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E8B65938-AFA1-47B1-949F-57CB960939BE}"/>
                    </a:ext>
                  </a:extLst>
                </p:cNvPr>
                <p:cNvSpPr txBox="1"/>
                <p:nvPr/>
              </p:nvSpPr>
              <p:spPr>
                <a:xfrm>
                  <a:off x="9960042" y="3167518"/>
                  <a:ext cx="1572866" cy="52296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2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200" b="1" i="1">
                                <a:latin typeface="Cambria Math" panose="02040503050406030204" pitchFamily="18" charset="0"/>
                              </a:rPr>
                              <m:t>𝑷</m:t>
                            </m:r>
                          </m:e>
                          <m:sub>
                            <m:r>
                              <a:rPr lang="en-GB" sz="1200" b="1" i="1">
                                <a:latin typeface="Cambria Math" panose="02040503050406030204" pitchFamily="18" charset="0"/>
                              </a:rPr>
                              <m:t>𝒇</m:t>
                            </m:r>
                            <m:r>
                              <a:rPr lang="en-GB" sz="1200" b="1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sz="1200" b="1" i="1">
                                <a:latin typeface="Cambria Math" panose="02040503050406030204" pitchFamily="18" charset="0"/>
                              </a:rPr>
                              <m:t>𝒄𝒐𝒎𝒑𝒐𝒏𝒆𝒏𝒕</m:t>
                            </m:r>
                          </m:sub>
                        </m:sSub>
                        <m:r>
                          <a:rPr lang="en-GB" sz="1200" b="1" i="1">
                            <a:latin typeface="Cambria Math" panose="02040503050406030204" pitchFamily="18" charset="0"/>
                          </a:rPr>
                          <m:t>= </m:t>
                        </m:r>
                        <m:nary>
                          <m:naryPr>
                            <m:chr m:val="∏"/>
                            <m:ctrlPr>
                              <a:rPr lang="en-GB" sz="1200" b="1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GB" sz="1200" b="1" i="1">
                                <a:latin typeface="Cambria Math" panose="02040503050406030204" pitchFamily="18" charset="0"/>
                              </a:rPr>
                              <m:t>𝒊</m:t>
                            </m:r>
                            <m:r>
                              <a:rPr lang="en-GB" sz="1200" b="1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GB" sz="1200" b="1" i="1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en-GB" sz="1200" b="1" i="1">
                                <a:latin typeface="Cambria Math" panose="02040503050406030204" pitchFamily="18" charset="0"/>
                              </a:rPr>
                              <m:t>𝑵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GB" sz="1200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200" b="1" i="1"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</m:e>
                              <m:sub>
                                <m:r>
                                  <a:rPr lang="en-GB" sz="1200" b="1" i="1">
                                    <a:latin typeface="Cambria Math" panose="02040503050406030204" pitchFamily="18" charset="0"/>
                                  </a:rPr>
                                  <m:t>𝒇</m:t>
                                </m:r>
                                <m:r>
                                  <a:rPr lang="en-GB" sz="1200" b="1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GB" sz="1200" b="1" i="1">
                                    <a:latin typeface="Cambria Math" panose="02040503050406030204" pitchFamily="18" charset="0"/>
                                  </a:rPr>
                                  <m:t>𝒊</m:t>
                                </m:r>
                              </m:sub>
                            </m:sSub>
                          </m:e>
                        </m:nary>
                      </m:oMath>
                    </m:oMathPara>
                  </a14:m>
                  <a:endParaRPr lang="en-GB" sz="1200" b="1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2057" name="TextBox 2056">
                  <a:extLst>
                    <a:ext uri="{FF2B5EF4-FFF2-40B4-BE49-F238E27FC236}">
                      <a16:creationId xmlns:a16="http://schemas.microsoft.com/office/drawing/2014/main" id="{A740F7A1-610B-4568-A043-A6A28C20A06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60042" y="3167518"/>
                  <a:ext cx="1572866" cy="52296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C5AC27FC-C133-45F5-A338-A3ACA568EA5B}"/>
              </a:ext>
            </a:extLst>
          </p:cNvPr>
          <p:cNvSpPr txBox="1"/>
          <p:nvPr/>
        </p:nvSpPr>
        <p:spPr>
          <a:xfrm>
            <a:off x="8772380" y="1567031"/>
            <a:ext cx="2813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+mj-lt"/>
              </a:rPr>
              <a:t>Repeat for a range of defect sizes and sample volumes. Whole component risk can then be estimated, e.g. from weakest link model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3725EDA1-FA3D-4F83-A848-80588BEAAF64}"/>
              </a:ext>
            </a:extLst>
          </p:cNvPr>
          <p:cNvSpPr txBox="1"/>
          <p:nvPr/>
        </p:nvSpPr>
        <p:spPr>
          <a:xfrm>
            <a:off x="218271" y="3256031"/>
            <a:ext cx="2928318" cy="27699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+mj-lt"/>
              </a:rPr>
              <a:t>Fracture mechanics calculations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12A2E947-E885-4C8A-AC03-3C9D6CE37E97}"/>
              </a:ext>
            </a:extLst>
          </p:cNvPr>
          <p:cNvSpPr txBox="1"/>
          <p:nvPr/>
        </p:nvSpPr>
        <p:spPr>
          <a:xfrm>
            <a:off x="661759" y="1122224"/>
            <a:ext cx="14081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u="sng" dirty="0">
                <a:latin typeface="+mj-lt"/>
              </a:rPr>
              <a:t>Stress Analysis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65D53E99-5538-4C2C-9950-E874CDF23F1F}"/>
              </a:ext>
            </a:extLst>
          </p:cNvPr>
          <p:cNvSpPr txBox="1"/>
          <p:nvPr/>
        </p:nvSpPr>
        <p:spPr>
          <a:xfrm>
            <a:off x="1554898" y="1967948"/>
            <a:ext cx="1372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+mj-lt"/>
              </a:rPr>
              <a:t>Split part into sample volumes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44C7356D-2100-4BC9-B351-3820A050A706}"/>
              </a:ext>
            </a:extLst>
          </p:cNvPr>
          <p:cNvSpPr/>
          <p:nvPr/>
        </p:nvSpPr>
        <p:spPr>
          <a:xfrm>
            <a:off x="3036651" y="2865733"/>
            <a:ext cx="19943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dirty="0"/>
              <a:t>characteristic stress, temperature etc. from FEA</a:t>
            </a: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AEDE66ED-0CC5-47E8-8E06-06CFF511C45F}"/>
              </a:ext>
            </a:extLst>
          </p:cNvPr>
          <p:cNvGrpSpPr/>
          <p:nvPr/>
        </p:nvGrpSpPr>
        <p:grpSpPr>
          <a:xfrm>
            <a:off x="3005335" y="1369608"/>
            <a:ext cx="960763" cy="1300778"/>
            <a:chOff x="3030251" y="3399443"/>
            <a:chExt cx="960763" cy="1300778"/>
          </a:xfrm>
        </p:grpSpPr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4AF0BD9F-889E-49A6-8596-1DAA9B3B87BE}"/>
                </a:ext>
              </a:extLst>
            </p:cNvPr>
            <p:cNvGrpSpPr/>
            <p:nvPr/>
          </p:nvGrpSpPr>
          <p:grpSpPr>
            <a:xfrm>
              <a:off x="3171505" y="3986131"/>
              <a:ext cx="788724" cy="714090"/>
              <a:chOff x="3792155" y="1635429"/>
              <a:chExt cx="788724" cy="714090"/>
            </a:xfrm>
          </p:grpSpPr>
          <p:pic>
            <p:nvPicPr>
              <p:cNvPr id="97" name="Picture 2" descr="(a) Turbine disk drawing, (b) Temperature distribution of the turbine disk (unit: â¢ C), (c) Stress distribution (von Mises stress) of the turbine disk (unit: Pa), and (d) Division of 12 zones. and each training points, and y is the vector of y i (i = 1, 2,. .. , n)Â ">
                <a:extLst>
                  <a:ext uri="{FF2B5EF4-FFF2-40B4-BE49-F238E27FC236}">
                    <a16:creationId xmlns:a16="http://schemas.microsoft.com/office/drawing/2014/main" id="{FEE54864-6A33-48DC-A494-7B0813AC54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614" t="63504" r="77552" b="28363"/>
              <a:stretch/>
            </p:blipFill>
            <p:spPr bwMode="auto">
              <a:xfrm>
                <a:off x="3792155" y="1635429"/>
                <a:ext cx="788724" cy="714090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EBC5D62E-D3F1-4B06-A147-66A918E1444D}"/>
                  </a:ext>
                </a:extLst>
              </p:cNvPr>
              <p:cNvCxnSpPr/>
              <p:nvPr/>
            </p:nvCxnSpPr>
            <p:spPr>
              <a:xfrm flipH="1">
                <a:off x="3951390" y="1966860"/>
                <a:ext cx="311697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C29BC90F-046C-40B7-8B52-DD4543163FD4}"/>
                </a:ext>
              </a:extLst>
            </p:cNvPr>
            <p:cNvSpPr txBox="1"/>
            <p:nvPr/>
          </p:nvSpPr>
          <p:spPr>
            <a:xfrm>
              <a:off x="3030251" y="3399443"/>
              <a:ext cx="96076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b="1" dirty="0">
                  <a:latin typeface="+mj-lt"/>
                </a:rPr>
                <a:t>Stable crack growth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843DFA9A-F527-421E-BED7-79BF3B2E13B4}"/>
              </a:ext>
            </a:extLst>
          </p:cNvPr>
          <p:cNvGrpSpPr/>
          <p:nvPr/>
        </p:nvGrpSpPr>
        <p:grpSpPr>
          <a:xfrm>
            <a:off x="3293130" y="4505409"/>
            <a:ext cx="3495629" cy="1789331"/>
            <a:chOff x="5519772" y="4409566"/>
            <a:chExt cx="3495629" cy="1789331"/>
          </a:xfrm>
        </p:grpSpPr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977F290B-5AFC-4661-BCE2-E34D3E9CB8C8}"/>
                </a:ext>
              </a:extLst>
            </p:cNvPr>
            <p:cNvGrpSpPr/>
            <p:nvPr/>
          </p:nvGrpSpPr>
          <p:grpSpPr>
            <a:xfrm>
              <a:off x="5519772" y="4409566"/>
              <a:ext cx="3495629" cy="1789331"/>
              <a:chOff x="5239888" y="3144197"/>
              <a:chExt cx="3627242" cy="1789331"/>
            </a:xfrm>
          </p:grpSpPr>
          <p:cxnSp>
            <p:nvCxnSpPr>
              <p:cNvPr id="102" name="Straight Arrow Connector 101">
                <a:extLst>
                  <a:ext uri="{FF2B5EF4-FFF2-40B4-BE49-F238E27FC236}">
                    <a16:creationId xmlns:a16="http://schemas.microsoft.com/office/drawing/2014/main" id="{53F0C701-3E8B-4018-90F1-32CCAB10E8F2}"/>
                  </a:ext>
                </a:extLst>
              </p:cNvPr>
              <p:cNvCxnSpPr/>
              <p:nvPr/>
            </p:nvCxnSpPr>
            <p:spPr>
              <a:xfrm>
                <a:off x="6562874" y="4590574"/>
                <a:ext cx="2304256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Arrow Connector 102">
                <a:extLst>
                  <a:ext uri="{FF2B5EF4-FFF2-40B4-BE49-F238E27FC236}">
                    <a16:creationId xmlns:a16="http://schemas.microsoft.com/office/drawing/2014/main" id="{096F42A3-EC05-4E1F-AADB-55279F097A7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562874" y="3430062"/>
                <a:ext cx="0" cy="1160512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9CF14235-9ACA-444D-80E9-FC51E28C5F8F}"/>
                  </a:ext>
                </a:extLst>
              </p:cNvPr>
              <p:cNvSpPr txBox="1"/>
              <p:nvPr/>
            </p:nvSpPr>
            <p:spPr>
              <a:xfrm>
                <a:off x="6768245" y="4656529"/>
                <a:ext cx="209888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b="1" dirty="0">
                    <a:latin typeface="+mj-lt"/>
                  </a:rPr>
                  <a:t>Cycles to failure</a:t>
                </a: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52687218-0C38-4BEE-B4C8-8C39103521EE}"/>
                  </a:ext>
                </a:extLst>
              </p:cNvPr>
              <p:cNvSpPr/>
              <p:nvPr/>
            </p:nvSpPr>
            <p:spPr>
              <a:xfrm>
                <a:off x="6692793" y="3465499"/>
                <a:ext cx="2128478" cy="991240"/>
              </a:xfrm>
              <a:custGeom>
                <a:avLst/>
                <a:gdLst>
                  <a:gd name="connsiteX0" fmla="*/ 0 w 2128478"/>
                  <a:gd name="connsiteY0" fmla="*/ 0 h 991240"/>
                  <a:gd name="connsiteX1" fmla="*/ 514831 w 2128478"/>
                  <a:gd name="connsiteY1" fmla="*/ 522514 h 991240"/>
                  <a:gd name="connsiteX2" fmla="*/ 1367758 w 2128478"/>
                  <a:gd name="connsiteY2" fmla="*/ 852928 h 991240"/>
                  <a:gd name="connsiteX3" fmla="*/ 2128478 w 2128478"/>
                  <a:gd name="connsiteY3" fmla="*/ 991240 h 991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8478" h="991240">
                    <a:moveTo>
                      <a:pt x="0" y="0"/>
                    </a:moveTo>
                    <a:cubicBezTo>
                      <a:pt x="143435" y="190179"/>
                      <a:pt x="286871" y="380359"/>
                      <a:pt x="514831" y="522514"/>
                    </a:cubicBezTo>
                    <a:cubicBezTo>
                      <a:pt x="742791" y="664669"/>
                      <a:pt x="1098817" y="774807"/>
                      <a:pt x="1367758" y="852928"/>
                    </a:cubicBezTo>
                    <a:cubicBezTo>
                      <a:pt x="1636699" y="931049"/>
                      <a:pt x="1882588" y="961144"/>
                      <a:pt x="2128478" y="99124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2256E589-2469-4020-BDB2-7D7730E3E997}"/>
                  </a:ext>
                </a:extLst>
              </p:cNvPr>
              <p:cNvSpPr txBox="1"/>
              <p:nvPr/>
            </p:nvSpPr>
            <p:spPr>
              <a:xfrm>
                <a:off x="5239888" y="3144197"/>
                <a:ext cx="121379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b="1" dirty="0">
                    <a:latin typeface="+mj-lt"/>
                  </a:rPr>
                  <a:t>Repeat for many defect sizes</a:t>
                </a:r>
              </a:p>
            </p:txBody>
          </p:sp>
        </p:grp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8AFA4F69-3D4E-4AAE-ACA5-E1FDDE74FCCA}"/>
                </a:ext>
              </a:extLst>
            </p:cNvPr>
            <p:cNvSpPr txBox="1"/>
            <p:nvPr/>
          </p:nvSpPr>
          <p:spPr>
            <a:xfrm rot="16200000">
              <a:off x="5962128" y="5045602"/>
              <a:ext cx="13055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Crack length</a:t>
              </a:r>
              <a:endParaRPr lang="en-GB" sz="1200" b="1" baseline="-25000" dirty="0">
                <a:latin typeface="+mj-lt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9234B609-3AB8-4BBB-9930-261A4E8F65DA}"/>
              </a:ext>
            </a:extLst>
          </p:cNvPr>
          <p:cNvGrpSpPr/>
          <p:nvPr/>
        </p:nvGrpSpPr>
        <p:grpSpPr>
          <a:xfrm>
            <a:off x="5417390" y="2940752"/>
            <a:ext cx="2925292" cy="1401455"/>
            <a:chOff x="5059367" y="942280"/>
            <a:chExt cx="2925292" cy="1401455"/>
          </a:xfrm>
        </p:grpSpPr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2789F411-162D-4B09-9E88-74752CAC603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90952" y="2088556"/>
              <a:ext cx="1722899" cy="1423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672C9686-4618-463D-838E-911EB6FA1A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90952" y="942280"/>
              <a:ext cx="0" cy="116051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B5A70548-CB1D-42AB-B052-7656A9851869}"/>
                </a:ext>
              </a:extLst>
            </p:cNvPr>
            <p:cNvSpPr txBox="1"/>
            <p:nvPr/>
          </p:nvSpPr>
          <p:spPr>
            <a:xfrm>
              <a:off x="5783378" y="2066736"/>
              <a:ext cx="14865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latin typeface="+mj-lt"/>
                </a:rPr>
                <a:t>Operating Cycles 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923EB74A-C58A-4137-8781-2EC398BA7F30}"/>
                </a:ext>
              </a:extLst>
            </p:cNvPr>
            <p:cNvSpPr txBox="1"/>
            <p:nvPr/>
          </p:nvSpPr>
          <p:spPr>
            <a:xfrm rot="16200000">
              <a:off x="4818028" y="1296627"/>
              <a:ext cx="9443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latin typeface="+mj-lt"/>
                </a:rPr>
                <a:t>Probability of Failure</a:t>
              </a:r>
              <a:endParaRPr lang="en-GB" sz="1200" b="1" baseline="-25000" dirty="0">
                <a:latin typeface="+mj-lt"/>
              </a:endParaRP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8F931837-3CC9-46CD-9190-55EFF22FA1A1}"/>
                </a:ext>
              </a:extLst>
            </p:cNvPr>
            <p:cNvSpPr txBox="1"/>
            <p:nvPr/>
          </p:nvSpPr>
          <p:spPr>
            <a:xfrm>
              <a:off x="5521450" y="960448"/>
              <a:ext cx="246320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u="sng" dirty="0">
                  <a:latin typeface="+mj-lt"/>
                </a:rPr>
                <a:t>Failure risk vs life for sub volume</a:t>
              </a:r>
            </a:p>
          </p:txBody>
        </p:sp>
      </p:grpSp>
      <p:sp>
        <p:nvSpPr>
          <p:cNvPr id="114" name="Arrow: Left 113">
            <a:extLst>
              <a:ext uri="{FF2B5EF4-FFF2-40B4-BE49-F238E27FC236}">
                <a16:creationId xmlns:a16="http://schemas.microsoft.com/office/drawing/2014/main" id="{BA82A018-D2B8-4487-BD98-7594B2DF0E3A}"/>
              </a:ext>
            </a:extLst>
          </p:cNvPr>
          <p:cNvSpPr/>
          <p:nvPr/>
        </p:nvSpPr>
        <p:spPr>
          <a:xfrm rot="7913292">
            <a:off x="5048650" y="4403294"/>
            <a:ext cx="1096307" cy="479836"/>
          </a:xfrm>
          <a:prstGeom prst="leftArrow">
            <a:avLst/>
          </a:prstGeom>
          <a:solidFill>
            <a:schemeClr val="tx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" name="Arrow: Left 114">
            <a:extLst>
              <a:ext uri="{FF2B5EF4-FFF2-40B4-BE49-F238E27FC236}">
                <a16:creationId xmlns:a16="http://schemas.microsoft.com/office/drawing/2014/main" id="{12F51246-6F88-4121-812F-18ADA1DFCE74}"/>
              </a:ext>
            </a:extLst>
          </p:cNvPr>
          <p:cNvSpPr/>
          <p:nvPr/>
        </p:nvSpPr>
        <p:spPr>
          <a:xfrm rot="16200000">
            <a:off x="6124621" y="2517805"/>
            <a:ext cx="522963" cy="479836"/>
          </a:xfrm>
          <a:prstGeom prst="leftArrow">
            <a:avLst/>
          </a:prstGeom>
          <a:solidFill>
            <a:schemeClr val="tx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" name="Freeform: Shape 115">
            <a:extLst>
              <a:ext uri="{FF2B5EF4-FFF2-40B4-BE49-F238E27FC236}">
                <a16:creationId xmlns:a16="http://schemas.microsoft.com/office/drawing/2014/main" id="{C0425A44-C244-4FEE-ACA9-945E30B2C7A0}"/>
              </a:ext>
            </a:extLst>
          </p:cNvPr>
          <p:cNvSpPr/>
          <p:nvPr/>
        </p:nvSpPr>
        <p:spPr>
          <a:xfrm>
            <a:off x="5850219" y="3217737"/>
            <a:ext cx="1553210" cy="890684"/>
          </a:xfrm>
          <a:custGeom>
            <a:avLst/>
            <a:gdLst>
              <a:gd name="connsiteX0" fmla="*/ 0 w 2020901"/>
              <a:gd name="connsiteY0" fmla="*/ 1083695 h 1093353"/>
              <a:gd name="connsiteX1" fmla="*/ 560934 w 2020901"/>
              <a:gd name="connsiteY1" fmla="*/ 1068326 h 1093353"/>
              <a:gd name="connsiteX2" fmla="*/ 799139 w 2020901"/>
              <a:gd name="connsiteY2" fmla="*/ 868542 h 1093353"/>
              <a:gd name="connsiteX3" fmla="*/ 929768 w 2020901"/>
              <a:gd name="connsiteY3" fmla="*/ 499708 h 1093353"/>
              <a:gd name="connsiteX4" fmla="*/ 1083449 w 2020901"/>
              <a:gd name="connsiteY4" fmla="*/ 100138 h 1093353"/>
              <a:gd name="connsiteX5" fmla="*/ 1413862 w 2020901"/>
              <a:gd name="connsiteY5" fmla="*/ 15614 h 1093353"/>
              <a:gd name="connsiteX6" fmla="*/ 2020901 w 2020901"/>
              <a:gd name="connsiteY6" fmla="*/ 246 h 109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20901" h="1093353">
                <a:moveTo>
                  <a:pt x="0" y="1083695"/>
                </a:moveTo>
                <a:cubicBezTo>
                  <a:pt x="213872" y="1093940"/>
                  <a:pt x="427744" y="1104185"/>
                  <a:pt x="560934" y="1068326"/>
                </a:cubicBezTo>
                <a:cubicBezTo>
                  <a:pt x="694124" y="1032467"/>
                  <a:pt x="737667" y="963312"/>
                  <a:pt x="799139" y="868542"/>
                </a:cubicBezTo>
                <a:cubicBezTo>
                  <a:pt x="860611" y="773772"/>
                  <a:pt x="882383" y="627775"/>
                  <a:pt x="929768" y="499708"/>
                </a:cubicBezTo>
                <a:cubicBezTo>
                  <a:pt x="977153" y="371641"/>
                  <a:pt x="1002767" y="180820"/>
                  <a:pt x="1083449" y="100138"/>
                </a:cubicBezTo>
                <a:cubicBezTo>
                  <a:pt x="1164131" y="19456"/>
                  <a:pt x="1257620" y="32263"/>
                  <a:pt x="1413862" y="15614"/>
                </a:cubicBezTo>
                <a:cubicBezTo>
                  <a:pt x="1570104" y="-1035"/>
                  <a:pt x="1795502" y="-395"/>
                  <a:pt x="2020901" y="24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70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5" grpId="0" animBg="1"/>
      <p:bldP spid="76" grpId="0" animBg="1"/>
      <p:bldP spid="77" grpId="0" animBg="1"/>
      <p:bldP spid="88" grpId="0"/>
      <p:bldP spid="89" grpId="0" animBg="1"/>
      <p:bldP spid="90" grpId="0"/>
      <p:bldP spid="91" grpId="0"/>
      <p:bldP spid="92" grpId="0"/>
      <p:bldP spid="114" grpId="0" animBg="1"/>
      <p:bldP spid="115" grpId="0" animBg="1"/>
      <p:bldP spid="116" grpId="0" animBg="1"/>
    </p:bldLst>
  </p:timing>
</p:sld>
</file>

<file path=ppt/theme/theme1.xml><?xml version="1.0" encoding="utf-8"?>
<a:theme xmlns:a="http://schemas.openxmlformats.org/drawingml/2006/main" name="Norton Straw 2021 Watermark">
  <a:themeElements>
    <a:clrScheme name="Norton Straw">
      <a:dk1>
        <a:sysClr val="windowText" lastClr="000000"/>
      </a:dk1>
      <a:lt1>
        <a:sysClr val="window" lastClr="FFFFFF"/>
      </a:lt1>
      <a:dk2>
        <a:srgbClr val="1B354E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18C02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5875">
          <a:solidFill>
            <a:schemeClr val="tx1"/>
          </a:solidFill>
          <a:tailEnd type="triangle"/>
        </a:ln>
        <a:effectLst>
          <a:glow rad="38100">
            <a:schemeClr val="bg1"/>
          </a:glow>
        </a:effectLst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2400" b="1" dirty="0" smtClean="0">
            <a:solidFill>
              <a:schemeClr val="tx2"/>
            </a:solidFill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Norton Straw Presentation template.potx" id="{18BC4F35-8B2E-469B-84F1-8D57E8F67FF3}" vid="{C4A2F301-5BBA-4C2A-8406-82EBFA7B34D9}"/>
    </a:ext>
  </a:extLst>
</a:theme>
</file>

<file path=ppt/theme/theme2.xml><?xml version="1.0" encoding="utf-8"?>
<a:theme xmlns:a="http://schemas.openxmlformats.org/drawingml/2006/main" name="Norton Straw 2021 Plain">
  <a:themeElements>
    <a:clrScheme name="Norton Straw">
      <a:dk1>
        <a:sysClr val="windowText" lastClr="000000"/>
      </a:dk1>
      <a:lt1>
        <a:sysClr val="window" lastClr="FFFFFF"/>
      </a:lt1>
      <a:dk2>
        <a:srgbClr val="1B354E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18C02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5875">
          <a:solidFill>
            <a:schemeClr val="tx1"/>
          </a:solidFill>
          <a:tailEnd type="triangle"/>
        </a:ln>
        <a:effectLst>
          <a:glow rad="38100">
            <a:schemeClr val="bg1"/>
          </a:glow>
        </a:effectLst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2400" b="1" dirty="0" smtClean="0">
            <a:solidFill>
              <a:schemeClr val="tx2"/>
            </a:solidFill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Norton Straw Presentation template.potx" id="{18BC4F35-8B2E-469B-84F1-8D57E8F67FF3}" vid="{70A3FB90-74DE-4527-84AD-6EE5B40ACB1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A617866BA6C114581E581D8997C3FFF" ma:contentTypeVersion="12" ma:contentTypeDescription="Create a new document." ma:contentTypeScope="" ma:versionID="22c6343cedc1d7aa2d012f38231efc2c">
  <xsd:schema xmlns:xsd="http://www.w3.org/2001/XMLSchema" xmlns:xs="http://www.w3.org/2001/XMLSchema" xmlns:p="http://schemas.microsoft.com/office/2006/metadata/properties" xmlns:ns2="3a6e233e-b1ac-4dd9-9385-01e0b7d2dd00" xmlns:ns3="6e93fc5c-068f-48ff-97d6-707d1ac4f9ee" targetNamespace="http://schemas.microsoft.com/office/2006/metadata/properties" ma:root="true" ma:fieldsID="88b3be32797e4b5c0191b13b2bc4d04e" ns2:_="" ns3:_="">
    <xsd:import namespace="3a6e233e-b1ac-4dd9-9385-01e0b7d2dd00"/>
    <xsd:import namespace="6e93fc5c-068f-48ff-97d6-707d1ac4f9ee"/>
    <xsd:element name="properties">
      <xsd:complexType>
        <xsd:sequence>
          <xsd:element name="documentManagement">
            <xsd:complexType>
              <xsd:all>
                <xsd:element ref="ns2:Category"/>
                <xsd:element ref="ns2:Document_x0020_Responsibility" minOccurs="0"/>
                <xsd:element ref="ns2:Reference" minOccurs="0"/>
                <xsd:element ref="ns2:_Flow_SignoffStatus" minOccurs="0"/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Notes" minOccurs="0"/>
                <xsd:element ref="ns2:Us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6e233e-b1ac-4dd9-9385-01e0b7d2dd00" elementFormDefault="qualified">
    <xsd:import namespace="http://schemas.microsoft.com/office/2006/documentManagement/types"/>
    <xsd:import namespace="http://schemas.microsoft.com/office/infopath/2007/PartnerControls"/>
    <xsd:element name="Category" ma:index="2" ma:displayName="Category" ma:default="Proposal Generation" ma:format="Dropdown" ma:internalName="Category">
      <xsd:simpleType>
        <xsd:restriction base="dms:Choice">
          <xsd:enumeration value="Proposal Generation"/>
          <xsd:enumeration value="Project Execution"/>
          <xsd:enumeration value="Human Resources"/>
        </xsd:restriction>
      </xsd:simpleType>
    </xsd:element>
    <xsd:element name="Document_x0020_Responsibility" ma:index="3" nillable="true" ma:displayName="Document Responsibility" ma:list="UserInfo" ma:SharePointGroup="0" ma:internalName="Document_x0020_Responsibility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Reference" ma:index="4" nillable="true" ma:displayName="Reference" ma:format="Dropdown" ma:internalName="Reference">
      <xsd:simpleType>
        <xsd:restriction base="dms:Text">
          <xsd:maxLength value="255"/>
        </xsd:restriction>
      </xsd:simpleType>
    </xsd:element>
    <xsd:element name="_Flow_SignoffStatus" ma:index="5" nillable="true" ma:displayName="Sign-off status" ma:internalName="Sign_x002d_off_x0020_status">
      <xsd:simpleType>
        <xsd:restriction base="dms:Text"/>
      </xsd:simple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Notes" ma:index="18" nillable="true" ma:displayName="Notes" ma:format="Dropdown" ma:internalName="Notes">
      <xsd:simpleType>
        <xsd:restriction base="dms:Note">
          <xsd:maxLength value="255"/>
        </xsd:restriction>
      </xsd:simpleType>
    </xsd:element>
    <xsd:element name="Use" ma:index="19" nillable="true" ma:displayName="Use" ma:description="Internal or external?" ma:format="Dropdown" ma:internalName="Use">
      <xsd:simpleType>
        <xsd:restriction base="dms:Choice">
          <xsd:enumeration value="Internal"/>
          <xsd:enumeration value="External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93fc5c-068f-48ff-97d6-707d1ac4f9e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4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ategory xmlns="3a6e233e-b1ac-4dd9-9385-01e0b7d2dd00">Project Execution</Category>
    <Reference xmlns="3a6e233e-b1ac-4dd9-9385-01e0b7d2dd00">010-002-001R J</Reference>
    <_Flow_SignoffStatus xmlns="3a6e233e-b1ac-4dd9-9385-01e0b7d2dd00" xsi:nil="true"/>
    <Document_x0020_Responsibility xmlns="3a6e233e-b1ac-4dd9-9385-01e0b7d2dd00">
      <UserInfo>
        <DisplayName>Danny Thomas (Norton Straw)</DisplayName>
        <AccountId>23</AccountId>
        <AccountType/>
      </UserInfo>
    </Document_x0020_Responsibility>
    <Notes xmlns="3a6e233e-b1ac-4dd9-9385-01e0b7d2dd00" xsi:nil="true"/>
    <Use xmlns="3a6e233e-b1ac-4dd9-9385-01e0b7d2dd00" xsi:nil="true"/>
  </documentManagement>
</p:properties>
</file>

<file path=customXml/itemProps1.xml><?xml version="1.0" encoding="utf-8"?>
<ds:datastoreItem xmlns:ds="http://schemas.openxmlformats.org/officeDocument/2006/customXml" ds:itemID="{F599EEA2-ADA5-42AF-86AA-C4A4F0F5BDA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B673E72-AF6F-43B1-9F86-7B55C599B71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a6e233e-b1ac-4dd9-9385-01e0b7d2dd00"/>
    <ds:schemaRef ds:uri="6e93fc5c-068f-48ff-97d6-707d1ac4f9e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28E1606-8C62-4969-8719-A0023C19B2C3}">
  <ds:schemaRefs>
    <ds:schemaRef ds:uri="http://schemas.microsoft.com/office/2006/metadata/properties"/>
    <ds:schemaRef ds:uri="http://schemas.microsoft.com/office/infopath/2007/PartnerControls"/>
    <ds:schemaRef ds:uri="3a6e233e-b1ac-4dd9-9385-01e0b7d2dd0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 Template (Norton Straw)</Template>
  <TotalTime>1478</TotalTime>
  <Words>948</Words>
  <Application>Microsoft Office PowerPoint</Application>
  <PresentationFormat>Widescreen</PresentationFormat>
  <Paragraphs>154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Cambria Math</vt:lpstr>
      <vt:lpstr>Corbel</vt:lpstr>
      <vt:lpstr>Symbol</vt:lpstr>
      <vt:lpstr>Norton Straw 2021 Watermark</vt:lpstr>
      <vt:lpstr>Norton Straw 2021 Plain</vt:lpstr>
      <vt:lpstr>PowerPoint Presentation</vt:lpstr>
      <vt:lpstr>About Norton-Straw</vt:lpstr>
      <vt:lpstr>How to use this document</vt:lpstr>
      <vt:lpstr>The Role of NDT and Analsysis in Certification</vt:lpstr>
      <vt:lpstr>The Role of NDT and Analysis in Certification</vt:lpstr>
      <vt:lpstr>Certification via Defect Tolerance</vt:lpstr>
      <vt:lpstr>Where this falls down…</vt:lpstr>
      <vt:lpstr>Existing Deterministic Approach</vt:lpstr>
      <vt:lpstr>Probabilistic / Risk Based Assessment Route</vt:lpstr>
      <vt:lpstr>Benefits of Risk Based approach</vt:lpstr>
      <vt:lpstr>What does this mean for NDT and Inspection?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Simon Lewis (Norton Straw)</dc:creator>
  <cp:lastModifiedBy>Karen Cambridge</cp:lastModifiedBy>
  <cp:revision>19</cp:revision>
  <dcterms:created xsi:type="dcterms:W3CDTF">2021-04-15T13:35:32Z</dcterms:created>
  <dcterms:modified xsi:type="dcterms:W3CDTF">2021-04-19T08:18:44Z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0x0101000A617866BA6C114581E581D8997C3FFF</vt:lpwstr>
  </property>
</Properties>
</file>